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62" r:id="rId5"/>
    <p:sldId id="264" r:id="rId6"/>
    <p:sldId id="341" r:id="rId7"/>
    <p:sldId id="344" r:id="rId8"/>
    <p:sldId id="326" r:id="rId9"/>
    <p:sldId id="330" r:id="rId10"/>
    <p:sldId id="347" r:id="rId11"/>
    <p:sldId id="307" r:id="rId12"/>
    <p:sldId id="322" r:id="rId13"/>
    <p:sldId id="337" r:id="rId14"/>
    <p:sldId id="354" r:id="rId15"/>
    <p:sldId id="355" r:id="rId16"/>
    <p:sldId id="356" r:id="rId17"/>
    <p:sldId id="357" r:id="rId18"/>
    <p:sldId id="35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3" autoAdjust="0"/>
    <p:restoredTop sz="94629"/>
  </p:normalViewPr>
  <p:slideViewPr>
    <p:cSldViewPr snapToGrid="0" snapToObjects="1">
      <p:cViewPr varScale="1">
        <p:scale>
          <a:sx n="60" d="100"/>
          <a:sy n="60" d="100"/>
        </p:scale>
        <p:origin x="7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55AF3-D113-7E4C-9BC4-B75AC689D99F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CAADA-8BF6-A14F-B8AC-F348E88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91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Voice, One World – Sonu Nigam Tour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CAADA-8BF6-A14F-B8AC-F348E88EDF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468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CAADA-8BF6-A14F-B8AC-F348E88EDF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002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D4808-D3B3-64F1-07E7-7B0088E8B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A6B367-C184-F3EF-844E-053022EBEC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EC0FE-3648-8513-0A45-83129FD199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ctr" latinLnBrk="0" hangingPunct="1">
              <a:buNone/>
            </a:pPr>
            <a:endParaRPr lang="en-IN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sz="12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06763-1409-EA4C-DB38-5DAD23280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CAADA-8BF6-A14F-B8AC-F348E88EDF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861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CAADA-8BF6-A14F-B8AC-F348E88EDF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769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586C7-F88D-B104-9E4E-6B21072C8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229080-8A99-4F75-5D89-F445E32A86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525F2F-1D5C-33CF-A17A-8C275B07A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A52E4-3A65-6F9C-108E-7D6A0E5058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8CAADA-8BF6-A14F-B8AC-F348E88EDF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2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4D4E3-6C1B-8827-A165-4F3D42C33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C22359-DEAC-EC4A-EEFD-D244E0329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304ED-03B3-1A75-1B88-DDFE702D4D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48C60-FA96-C218-5059-A4AE3ECF5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8CAADA-8BF6-A14F-B8AC-F348E88EDF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689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DFC70-1AAA-C532-280E-8887D4910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C410B9-7EA9-9BD1-024C-061526BFD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1A7458-547D-FC08-4C97-4BB196114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5656D-0CEC-25C1-D1FE-442B26D2D2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8CAADA-8BF6-A14F-B8AC-F348E88EDF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09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CAADA-8BF6-A14F-B8AC-F348E88EDF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753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CAADA-8BF6-A14F-B8AC-F348E88EDF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820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CAADA-8BF6-A14F-B8AC-F348E88EDF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865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CAADA-8BF6-A14F-B8AC-F348E88EDF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788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7F656-B07A-0594-2403-3133E1488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5D8036-6003-D5BF-A968-5A5D0A9E1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EFC576-C9A2-D124-9D74-74C7BBD83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Voice, One World – Sonu Nigam Tour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350CF-C140-D153-B6E1-AEB5EFDD4B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CAADA-8BF6-A14F-B8AC-F348E88EDFF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878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09800-F1D9-1D48-BE44-4CC6E8D57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65EAAB-67B2-F644-8DA8-4E05A1739E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DCE83-444A-BD43-9D34-DCE932D47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3771E-6837-2E4A-9876-B80F986FD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66505-5488-2A44-9224-54C1EAEC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0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5938C-BB47-E74A-8102-9AA5830DA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78AE9-1E1D-714F-8AF9-77CA2EDF8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47BCA-C98D-EE4E-BBFE-4D1C5A905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58080-859A-5A46-A725-3730E4EE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10504-1C07-D54E-BB3B-21D02030D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72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FE3E7-4223-5A4B-9C8D-E38C68C21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81F7A-7291-4F48-8DE5-35955E2CD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AC39B4-D8A1-CF43-9541-CCE3AF88A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0BE97-EACC-D941-95D8-2E6CD6983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052BF-E219-014E-B342-1ACFD69C1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71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AF732-81CE-7E43-839D-AB8DE4F80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86AD2-5B2C-0949-9FD1-D5EDEA8DFA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783BBE-7CCE-1949-AFE4-FF8D2E8EE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1039E4-E237-2A4B-8346-8551177C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2709D2-4943-BF4D-B179-FD7DC701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2EC38-E173-F14C-8708-171708A3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076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3FF18-E4A8-F24D-99DF-681D54E7E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C38C3E-F2D2-5A47-A8B9-4C6660B51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7DF25-9FF2-464D-A766-52A565449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66F548-E0F6-0749-82CB-E946EB45F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7900A7-FA05-7849-976F-9B49D08B12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264127-8861-A945-A125-C5F82351A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CC7535-F0B0-0842-8928-D6963D326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1F405A-241F-D34B-9C8E-617465A71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91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8413A-D13C-DC44-8214-E2560E1C9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687378-1F6A-AB4C-9875-7B949460D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A340CB-68E5-2E4E-B7DB-C37A444A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6F2D5E-2E45-1846-B7F6-A4CF9DFB9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2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C3202F-EF71-EC40-98E1-6EBC9F839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4D2CA-99BA-A64A-9D1F-B7DAC6F40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7FC8D-F3FE-9242-AA5A-19BC1229D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2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C56D5-AE4E-3641-8006-9ECB9E680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871E3-9D56-384B-A548-15F313D34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AB21A-D783-324D-BA12-9DCF0D77D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3919C2-779A-C64C-967F-745810C2F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5FE10C-80E0-2F40-90A6-80F956F35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46EA5-9BFB-1449-AA67-B3686A8E7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81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CB76D-4D44-494D-937E-F06E881E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3EDBE4-B86E-374F-A57A-0040542BCD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35AD9-7504-EB4A-90C0-1B2C6743F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ACEF2-D643-AB49-A715-E47A2052F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62FF50-F091-5C47-8217-84645A01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21691F-A3EA-B843-9252-BDC862C8C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0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00A8E-7764-BB4F-9BBF-1871973F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42979C-7A85-414C-9388-DDD5CE647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72995-A784-F646-885D-A056A6356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30948-7E2E-6C4B-8573-A35C3F90B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C8FFA-8F8D-744F-97E0-0DFFB0582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70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EAB997-0661-0540-801A-0835E62DC2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CA724F-3B8B-3A48-B4F1-140AC1018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BBC29-E17C-3444-9DB7-5A7F70F32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8FB50-0400-CB46-93FB-71931B70D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9FCC4-008E-C149-8215-3A9C3507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3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1D898B-E720-F54E-9FE6-7B710BF9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CB655D-C5A3-3E44-82F6-5CA0DF1C5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26B5C-090C-684C-9E25-AA84CA9EF5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79CFA-BA15-BC40-921B-F1D0C40CE952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BAF76-9BA7-874E-8182-4C7AE19181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B7793-FDD9-5149-81BD-D0E9DE9091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26991-A1CF-CC44-BEE7-B69616BF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72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1.wdp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2.png"/><Relationship Id="rId5" Type="http://schemas.openxmlformats.org/officeDocument/2006/relationships/image" Target="../media/image3.jpe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1.wdp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89C8C415-A5EE-7812-CE58-39F2328AA3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87980"/>
          </a:xfrm>
          <a:prstGeom prst="rect">
            <a:avLst/>
          </a:prstGeom>
        </p:spPr>
      </p:pic>
      <p:pic>
        <p:nvPicPr>
          <p:cNvPr id="6" name="Picture 5" descr="A person's face made of musical notes&#10;&#10;Description automatically generated">
            <a:extLst>
              <a:ext uri="{FF2B5EF4-FFF2-40B4-BE49-F238E27FC236}">
                <a16:creationId xmlns:a16="http://schemas.microsoft.com/office/drawing/2014/main" id="{BAB4C4B4-93D7-E651-27D3-3089840DD31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5245" y="423495"/>
            <a:ext cx="4522322" cy="6547242"/>
          </a:xfrm>
          <a:prstGeom prst="rect">
            <a:avLst/>
          </a:prstGeom>
        </p:spPr>
      </p:pic>
      <p:pic>
        <p:nvPicPr>
          <p:cNvPr id="1052" name="Picture 28" descr="Mandala design art, Mandala art therapy, Design pattern art">
            <a:extLst>
              <a:ext uri="{FF2B5EF4-FFF2-40B4-BE49-F238E27FC236}">
                <a16:creationId xmlns:a16="http://schemas.microsoft.com/office/drawing/2014/main" id="{77C1EE3A-A764-E049-9039-62553D58F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00253" y="112737"/>
            <a:ext cx="29917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Shape&#10;&#10;Description automatically generated with low confidence">
            <a:extLst>
              <a:ext uri="{FF2B5EF4-FFF2-40B4-BE49-F238E27FC236}">
                <a16:creationId xmlns:a16="http://schemas.microsoft.com/office/drawing/2014/main" id="{381C1BC4-06CB-AF4D-87BD-797B427475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327"/>
          <a:stretch/>
        </p:blipFill>
        <p:spPr>
          <a:xfrm flipH="1">
            <a:off x="8785794" y="1031979"/>
            <a:ext cx="3406206" cy="451484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B86CD04-EB17-B147-8163-F85F0F2F0123}"/>
              </a:ext>
            </a:extLst>
          </p:cNvPr>
          <p:cNvSpPr txBox="1"/>
          <p:nvPr/>
        </p:nvSpPr>
        <p:spPr>
          <a:xfrm>
            <a:off x="4042526" y="4615090"/>
            <a:ext cx="183034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80" normalizeH="0" baseline="0" noProof="0" dirty="0">
                <a:ln w="1905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CONCEPTUALISED 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80" normalizeH="0" baseline="0" noProof="0" dirty="0">
                <a:ln w="1905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&amp; PRODUCED BY</a:t>
            </a:r>
            <a:endParaRPr kumimoji="0" lang="en-US" sz="1400" b="0" i="0" u="none" strike="noStrike" kern="1200" cap="none" spc="-8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606E852-51FA-92B3-0753-66FF9D27526D}"/>
              </a:ext>
            </a:extLst>
          </p:cNvPr>
          <p:cNvGrpSpPr/>
          <p:nvPr/>
        </p:nvGrpSpPr>
        <p:grpSpPr>
          <a:xfrm>
            <a:off x="4191556" y="1544099"/>
            <a:ext cx="4339613" cy="2854079"/>
            <a:chOff x="4191556" y="1544099"/>
            <a:chExt cx="4339613" cy="285407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959CCE2-B2AA-F4CF-DD96-16F2CEE6D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556" y="1544099"/>
              <a:ext cx="4311898" cy="253678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214E1B5-FB5B-0DFD-6370-E76A8FC36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7926" y="4038024"/>
              <a:ext cx="3203243" cy="360154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DE4A25A-E888-0F2E-AA5B-95C2D7396FA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9980"/>
            <a:ext cx="5823842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E69FFF6-6BAD-CD75-1E4D-806D76F990E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99948" y="5138652"/>
            <a:ext cx="3985651" cy="18904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2474B4-E83E-8560-376B-A536709D9AC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27264" y="5169367"/>
            <a:ext cx="3985651" cy="189040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86DD210-A40A-9232-5368-207F9D6B386B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8955" y="4543502"/>
            <a:ext cx="2988000" cy="43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258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2349C04-821C-C391-DB08-EC0EB89648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87980"/>
          </a:xfrm>
          <a:prstGeom prst="rect">
            <a:avLst/>
          </a:prstGeom>
        </p:spPr>
      </p:pic>
      <p:pic>
        <p:nvPicPr>
          <p:cNvPr id="3" name="Picture 2" descr="A person's face made of musical notes&#10;&#10;Description automatically generated">
            <a:extLst>
              <a:ext uri="{FF2B5EF4-FFF2-40B4-BE49-F238E27FC236}">
                <a16:creationId xmlns:a16="http://schemas.microsoft.com/office/drawing/2014/main" id="{C294A0E4-5160-3DF7-B808-81925746B06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5245" y="423495"/>
            <a:ext cx="4522322" cy="654724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894F3EB-848B-1F49-9EFE-61CB6161999E}"/>
              </a:ext>
            </a:extLst>
          </p:cNvPr>
          <p:cNvSpPr txBox="1"/>
          <p:nvPr/>
        </p:nvSpPr>
        <p:spPr>
          <a:xfrm>
            <a:off x="3063169" y="3141231"/>
            <a:ext cx="5751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0">
                  <a:solidFill>
                    <a:srgbClr val="F8BA44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ACTIONS SPEAK LOUDER </a:t>
            </a:r>
          </a:p>
        </p:txBody>
      </p:sp>
      <p:pic>
        <p:nvPicPr>
          <p:cNvPr id="1052" name="Picture 28" descr="Mandala design art, Mandala art therapy, Design pattern art">
            <a:extLst>
              <a:ext uri="{FF2B5EF4-FFF2-40B4-BE49-F238E27FC236}">
                <a16:creationId xmlns:a16="http://schemas.microsoft.com/office/drawing/2014/main" id="{77C1EE3A-A764-E049-9039-62553D58F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00253" y="112737"/>
            <a:ext cx="29917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Shape&#10;&#10;Description automatically generated with low confidence">
            <a:extLst>
              <a:ext uri="{FF2B5EF4-FFF2-40B4-BE49-F238E27FC236}">
                <a16:creationId xmlns:a16="http://schemas.microsoft.com/office/drawing/2014/main" id="{381C1BC4-06CB-AF4D-87BD-797B427475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327"/>
          <a:stretch/>
        </p:blipFill>
        <p:spPr>
          <a:xfrm flipH="1">
            <a:off x="8785794" y="1031979"/>
            <a:ext cx="3406206" cy="451484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E5365AD-09CE-7245-BC45-8A7D617D30E8}"/>
              </a:ext>
            </a:extLst>
          </p:cNvPr>
          <p:cNvSpPr txBox="1"/>
          <p:nvPr/>
        </p:nvSpPr>
        <p:spPr>
          <a:xfrm>
            <a:off x="8881162" y="6374867"/>
            <a:ext cx="3232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#RevolutionTourWithSonu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FD59E2-5E88-7FD3-6DEE-42B8671CC439}"/>
              </a:ext>
            </a:extLst>
          </p:cNvPr>
          <p:cNvSpPr txBox="1"/>
          <p:nvPr/>
        </p:nvSpPr>
        <p:spPr>
          <a:xfrm>
            <a:off x="4118446" y="2275094"/>
            <a:ext cx="4831091" cy="52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Sonu Nigam started performing at age 3 — was born for the stage.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C43986-C9A5-994E-8753-C04E3A4A547D}"/>
              </a:ext>
            </a:extLst>
          </p:cNvPr>
          <p:cNvSpPr txBox="1"/>
          <p:nvPr/>
        </p:nvSpPr>
        <p:spPr>
          <a:xfrm>
            <a:off x="4118446" y="2798766"/>
            <a:ext cx="4767695" cy="52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Rocked sold-out arenas from Sydney to San Francisco, Dubai to Durban.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EBBB82-09E2-0E8F-0D03-E44E3B362056}"/>
              </a:ext>
            </a:extLst>
          </p:cNvPr>
          <p:cNvSpPr txBox="1"/>
          <p:nvPr/>
        </p:nvSpPr>
        <p:spPr>
          <a:xfrm>
            <a:off x="4118446" y="3322438"/>
            <a:ext cx="4831091" cy="52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Recorded over 6,000 songs in 32 languages across his career.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487DB0-FA1F-9C51-91F1-973003373698}"/>
              </a:ext>
            </a:extLst>
          </p:cNvPr>
          <p:cNvSpPr txBox="1"/>
          <p:nvPr/>
        </p:nvSpPr>
        <p:spPr>
          <a:xfrm>
            <a:off x="4118446" y="3846110"/>
            <a:ext cx="4831091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Truly is the voice of generations — from ‘Sandesh Aate Hai’ to ‘Kal Ho Naa Ho’ to ‘Papa Meri Jaan.’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F92AC7-56CF-A9A4-389F-E0A0FA880197}"/>
              </a:ext>
            </a:extLst>
          </p:cNvPr>
          <p:cNvSpPr txBox="1"/>
          <p:nvPr/>
        </p:nvSpPr>
        <p:spPr>
          <a:xfrm>
            <a:off x="4118446" y="4587790"/>
            <a:ext cx="4831091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Honored with Padma Shri, National Award, Filmfare, and IIFA — and the list kept growing.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246529-602A-3116-11D3-2A84138F7787}"/>
              </a:ext>
            </a:extLst>
          </p:cNvPr>
          <p:cNvSpPr txBox="1"/>
          <p:nvPr/>
        </p:nvSpPr>
        <p:spPr>
          <a:xfrm>
            <a:off x="4118446" y="5329472"/>
            <a:ext cx="4831091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Sonu Nigam’s live concerts blends in nostalgia, power, and emotion — a true musical experience!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57CE75-F9BD-613E-8FF7-163AE30B0DA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6545" y="623404"/>
            <a:ext cx="3985651" cy="18904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E06C67-06CA-CF91-46C5-5DA4DB351C3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6002" y="681952"/>
            <a:ext cx="3985651" cy="18904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F58D077-6AB8-DE41-A554-D73BB6A82CB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9980"/>
            <a:ext cx="5823842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D392A86-87CB-53C1-D149-686BA9667FB3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25" y="4422350"/>
            <a:ext cx="3408405" cy="224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59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74BB1-61A1-41CB-47CC-8DE6ADCB3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Picture 2" descr="Tickets — Pineapple Performing Arts School">
            <a:extLst>
              <a:ext uri="{FF2B5EF4-FFF2-40B4-BE49-F238E27FC236}">
                <a16:creationId xmlns:a16="http://schemas.microsoft.com/office/drawing/2014/main" id="{89BA3659-F319-4E63-CAC7-7EB95D3DA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4286"/>
            <a:ext cx="12281940" cy="699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8" descr="Mandala design art, Mandala art therapy, Design pattern art">
            <a:extLst>
              <a:ext uri="{FF2B5EF4-FFF2-40B4-BE49-F238E27FC236}">
                <a16:creationId xmlns:a16="http://schemas.microsoft.com/office/drawing/2014/main" id="{B798C0AE-6A8A-DEBF-D33F-9BA4D74A93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alphaModFix amt="1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00253" y="202677"/>
            <a:ext cx="29917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le 28">
            <a:extLst>
              <a:ext uri="{FF2B5EF4-FFF2-40B4-BE49-F238E27FC236}">
                <a16:creationId xmlns:a16="http://schemas.microsoft.com/office/drawing/2014/main" id="{733707A5-0B1C-1E0B-C8FD-5F2CD8A806DD}"/>
              </a:ext>
            </a:extLst>
          </p:cNvPr>
          <p:cNvSpPr/>
          <p:nvPr/>
        </p:nvSpPr>
        <p:spPr>
          <a:xfrm>
            <a:off x="173528" y="2619349"/>
            <a:ext cx="9375205" cy="3693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1BD300-AD85-A0AA-8029-C1661501E9DD}"/>
              </a:ext>
            </a:extLst>
          </p:cNvPr>
          <p:cNvSpPr txBox="1"/>
          <p:nvPr/>
        </p:nvSpPr>
        <p:spPr>
          <a:xfrm>
            <a:off x="1343234" y="2504697"/>
            <a:ext cx="25341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/>
                <a:ea typeface="Helvetica Neue" panose="02000503000000020004" pitchFamily="2" charset="0"/>
                <a:cs typeface="AlineaInciseMedium" panose="02000003060000020004" pitchFamily="2" charset="0"/>
              </a:rPr>
              <a:t>THE CALENDAR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Md BT Medium" panose="020B0602020204020303"/>
              <a:ea typeface="Helvetica Neue" panose="02000503000000020004" pitchFamily="2" charset="0"/>
              <a:cs typeface="AlineaInciseMedium" panose="02000003060000020004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CE19E5-1059-384B-2FB0-EF6425EDC228}"/>
              </a:ext>
            </a:extLst>
          </p:cNvPr>
          <p:cNvSpPr txBox="1"/>
          <p:nvPr/>
        </p:nvSpPr>
        <p:spPr>
          <a:xfrm>
            <a:off x="1343235" y="3003832"/>
            <a:ext cx="1753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BENGALURU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6ADCC6C-3453-FA9F-A05B-FC52E0E7590B}"/>
              </a:ext>
            </a:extLst>
          </p:cNvPr>
          <p:cNvSpPr txBox="1"/>
          <p:nvPr/>
        </p:nvSpPr>
        <p:spPr>
          <a:xfrm>
            <a:off x="1343235" y="3651680"/>
            <a:ext cx="1656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PUNE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037EF36-396E-B9D0-DEBE-C77391844FBC}"/>
              </a:ext>
            </a:extLst>
          </p:cNvPr>
          <p:cNvSpPr txBox="1"/>
          <p:nvPr/>
        </p:nvSpPr>
        <p:spPr>
          <a:xfrm>
            <a:off x="1343234" y="4299528"/>
            <a:ext cx="2187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AlineaInciseMedium" panose="02000003060000020004" pitchFamily="2" charset="0"/>
              </a:rPr>
              <a:t>SURAT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1024" name="TextBox 1023">
            <a:extLst>
              <a:ext uri="{FF2B5EF4-FFF2-40B4-BE49-F238E27FC236}">
                <a16:creationId xmlns:a16="http://schemas.microsoft.com/office/drawing/2014/main" id="{E3503787-51C6-FA70-A526-0F85AB122715}"/>
              </a:ext>
            </a:extLst>
          </p:cNvPr>
          <p:cNvSpPr txBox="1"/>
          <p:nvPr/>
        </p:nvSpPr>
        <p:spPr>
          <a:xfrm>
            <a:off x="1343235" y="4947376"/>
            <a:ext cx="1916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AlineaInciseMedium" panose="02000003060000020004" pitchFamily="2" charset="0"/>
              </a:rPr>
              <a:t>INDORE</a:t>
            </a: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99F38257-C8C9-952B-9193-2B75B70E8962}"/>
              </a:ext>
            </a:extLst>
          </p:cNvPr>
          <p:cNvSpPr txBox="1"/>
          <p:nvPr/>
        </p:nvSpPr>
        <p:spPr>
          <a:xfrm>
            <a:off x="1343235" y="5595222"/>
            <a:ext cx="164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AlineaInciseMedium" panose="02000003060000020004" pitchFamily="2" charset="0"/>
              </a:rPr>
              <a:t>BHOPAL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5205C2-E03E-9D23-39DA-B89D318195EA}"/>
              </a:ext>
            </a:extLst>
          </p:cNvPr>
          <p:cNvSpPr txBox="1"/>
          <p:nvPr/>
        </p:nvSpPr>
        <p:spPr>
          <a:xfrm>
            <a:off x="3664825" y="3003832"/>
            <a:ext cx="2070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NAGPUR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F86E95-3B0A-BFE4-6D15-0F38D40C9C9A}"/>
              </a:ext>
            </a:extLst>
          </p:cNvPr>
          <p:cNvSpPr txBox="1"/>
          <p:nvPr/>
        </p:nvSpPr>
        <p:spPr>
          <a:xfrm>
            <a:off x="3664825" y="3651680"/>
            <a:ext cx="1944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LUCKNOW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6512AD-7067-80A5-81F9-AD6D4CD2A1FE}"/>
              </a:ext>
            </a:extLst>
          </p:cNvPr>
          <p:cNvSpPr txBox="1"/>
          <p:nvPr/>
        </p:nvSpPr>
        <p:spPr>
          <a:xfrm>
            <a:off x="3664824" y="4947377"/>
            <a:ext cx="131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AlineaInciseMedium" panose="02000003060000020004" pitchFamily="2" charset="0"/>
              </a:rPr>
              <a:t>JODHPUR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972109-18EA-9B0C-5970-B59B5CB06E6D}"/>
              </a:ext>
            </a:extLst>
          </p:cNvPr>
          <p:cNvSpPr txBox="1"/>
          <p:nvPr/>
        </p:nvSpPr>
        <p:spPr>
          <a:xfrm>
            <a:off x="3664825" y="4299528"/>
            <a:ext cx="1916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AlineaInciseMedium" panose="02000003060000020004" pitchFamily="2" charset="0"/>
              </a:rPr>
              <a:t>CHANDIGARH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AA2841-FB93-90D0-CEBD-50B9ECAA962D}"/>
              </a:ext>
            </a:extLst>
          </p:cNvPr>
          <p:cNvSpPr txBox="1"/>
          <p:nvPr/>
        </p:nvSpPr>
        <p:spPr>
          <a:xfrm>
            <a:off x="3664825" y="5595222"/>
            <a:ext cx="225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AlineaInciseMedium" panose="02000003060000020004" pitchFamily="2" charset="0"/>
              </a:rPr>
              <a:t>NAVI MUMBAI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E44E9D-A13A-B729-9066-9542B9BA5156}"/>
              </a:ext>
            </a:extLst>
          </p:cNvPr>
          <p:cNvSpPr txBox="1"/>
          <p:nvPr/>
        </p:nvSpPr>
        <p:spPr>
          <a:xfrm>
            <a:off x="1343237" y="2198322"/>
            <a:ext cx="4024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BA44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OCT 2026 TO MAR 2027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rgbClr val="F8BA44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16D6D0-14BD-8F69-1798-92F9DAC7209C}"/>
              </a:ext>
            </a:extLst>
          </p:cNvPr>
          <p:cNvSpPr txBox="1"/>
          <p:nvPr/>
        </p:nvSpPr>
        <p:spPr>
          <a:xfrm>
            <a:off x="8881162" y="6374867"/>
            <a:ext cx="3232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#RevolutionTourWithSonu</a:t>
            </a:r>
          </a:p>
        </p:txBody>
      </p:sp>
      <p:pic>
        <p:nvPicPr>
          <p:cNvPr id="1061" name="Picture 1060" descr="Shape&#10;&#10;Description automatically generated with low confidence">
            <a:extLst>
              <a:ext uri="{FF2B5EF4-FFF2-40B4-BE49-F238E27FC236}">
                <a16:creationId xmlns:a16="http://schemas.microsoft.com/office/drawing/2014/main" id="{37661867-2476-902A-FA76-94D3F33064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327"/>
          <a:stretch/>
        </p:blipFill>
        <p:spPr>
          <a:xfrm flipH="1">
            <a:off x="8785794" y="1031979"/>
            <a:ext cx="3406206" cy="451484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DCA17BA-2472-4A7D-469C-68A2077335AB}"/>
              </a:ext>
            </a:extLst>
          </p:cNvPr>
          <p:cNvSpPr txBox="1"/>
          <p:nvPr/>
        </p:nvSpPr>
        <p:spPr>
          <a:xfrm>
            <a:off x="1343235" y="3230668"/>
            <a:ext cx="1518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rgbClr val="F8BA44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24 October 26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5AC12EC-A502-E495-CD5F-7C0EAE9FCF53}"/>
              </a:ext>
            </a:extLst>
          </p:cNvPr>
          <p:cNvSpPr txBox="1"/>
          <p:nvPr/>
        </p:nvSpPr>
        <p:spPr>
          <a:xfrm>
            <a:off x="1343235" y="3884351"/>
            <a:ext cx="1518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rgbClr val="F8BA44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31 October 26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B7F059-1349-2069-F654-6594573A6D10}"/>
              </a:ext>
            </a:extLst>
          </p:cNvPr>
          <p:cNvSpPr txBox="1"/>
          <p:nvPr/>
        </p:nvSpPr>
        <p:spPr>
          <a:xfrm>
            <a:off x="1343235" y="4538034"/>
            <a:ext cx="1753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rgbClr val="F8BA44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14 November 26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752B872-2804-9CB3-A744-C3A5F8884D41}"/>
              </a:ext>
            </a:extLst>
          </p:cNvPr>
          <p:cNvSpPr txBox="1"/>
          <p:nvPr/>
        </p:nvSpPr>
        <p:spPr>
          <a:xfrm>
            <a:off x="1343235" y="5191717"/>
            <a:ext cx="1518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rgbClr val="F8BA44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5 December 26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8ED6B0-2551-A462-594E-761FE1A8DB4D}"/>
              </a:ext>
            </a:extLst>
          </p:cNvPr>
          <p:cNvSpPr txBox="1"/>
          <p:nvPr/>
        </p:nvSpPr>
        <p:spPr>
          <a:xfrm>
            <a:off x="3664825" y="3884351"/>
            <a:ext cx="180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rgbClr val="F8BA44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30 January 27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ADAD4A-CEA7-9DE3-BC58-2ED4DA934936}"/>
              </a:ext>
            </a:extLst>
          </p:cNvPr>
          <p:cNvSpPr txBox="1"/>
          <p:nvPr/>
        </p:nvSpPr>
        <p:spPr>
          <a:xfrm>
            <a:off x="3664825" y="5191717"/>
            <a:ext cx="1518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rgbClr val="F8BA44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20 February 27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BCDCF81-6BCF-E889-662D-A0E72EB3E438}"/>
              </a:ext>
            </a:extLst>
          </p:cNvPr>
          <p:cNvSpPr txBox="1"/>
          <p:nvPr/>
        </p:nvSpPr>
        <p:spPr>
          <a:xfrm>
            <a:off x="3664825" y="5845398"/>
            <a:ext cx="1518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rgbClr val="F8BA44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13 March 27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24044DD-1AE7-612B-E610-E06DC18D1F92}"/>
              </a:ext>
            </a:extLst>
          </p:cNvPr>
          <p:cNvCxnSpPr>
            <a:cxnSpLocks/>
          </p:cNvCxnSpPr>
          <p:nvPr/>
        </p:nvCxnSpPr>
        <p:spPr>
          <a:xfrm>
            <a:off x="1444834" y="3677080"/>
            <a:ext cx="449680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2A22D35-9E22-F691-0EB1-4FDCFDEADC49}"/>
              </a:ext>
            </a:extLst>
          </p:cNvPr>
          <p:cNvCxnSpPr>
            <a:cxnSpLocks/>
          </p:cNvCxnSpPr>
          <p:nvPr/>
        </p:nvCxnSpPr>
        <p:spPr>
          <a:xfrm>
            <a:off x="1429122" y="4335355"/>
            <a:ext cx="449680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FC2C3F3-369D-7CA7-3DED-87B2383F6E5E}"/>
              </a:ext>
            </a:extLst>
          </p:cNvPr>
          <p:cNvCxnSpPr>
            <a:cxnSpLocks/>
          </p:cNvCxnSpPr>
          <p:nvPr/>
        </p:nvCxnSpPr>
        <p:spPr>
          <a:xfrm>
            <a:off x="1444834" y="4990804"/>
            <a:ext cx="449680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7ABCAF5-9E5A-6718-6A8C-5A2B67EDC885}"/>
              </a:ext>
            </a:extLst>
          </p:cNvPr>
          <p:cNvCxnSpPr>
            <a:cxnSpLocks/>
          </p:cNvCxnSpPr>
          <p:nvPr/>
        </p:nvCxnSpPr>
        <p:spPr>
          <a:xfrm>
            <a:off x="1416422" y="5636256"/>
            <a:ext cx="449680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77675C8-4AA6-EB7E-0B56-6887DF501C46}"/>
              </a:ext>
            </a:extLst>
          </p:cNvPr>
          <p:cNvSpPr txBox="1"/>
          <p:nvPr/>
        </p:nvSpPr>
        <p:spPr>
          <a:xfrm>
            <a:off x="1328369" y="5868223"/>
            <a:ext cx="1883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rgbClr val="F8BA44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9 January 27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FD3B0A2-9A5E-C61F-A6B4-6162FB33A4F3}"/>
              </a:ext>
            </a:extLst>
          </p:cNvPr>
          <p:cNvSpPr txBox="1"/>
          <p:nvPr/>
        </p:nvSpPr>
        <p:spPr>
          <a:xfrm>
            <a:off x="3610264" y="3265668"/>
            <a:ext cx="1883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rgbClr val="F8BA44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16 January 27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AA2E37E-972A-D489-33EB-73AE903AC469}"/>
              </a:ext>
            </a:extLst>
          </p:cNvPr>
          <p:cNvSpPr txBox="1"/>
          <p:nvPr/>
        </p:nvSpPr>
        <p:spPr>
          <a:xfrm>
            <a:off x="3694563" y="4583160"/>
            <a:ext cx="1808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srgbClr val="F8BA44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6 February 27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865FE7-3680-E103-1ABA-7CFB629818E8}"/>
              </a:ext>
            </a:extLst>
          </p:cNvPr>
          <p:cNvSpPr txBox="1"/>
          <p:nvPr/>
        </p:nvSpPr>
        <p:spPr>
          <a:xfrm>
            <a:off x="1193426" y="6471505"/>
            <a:ext cx="3819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*Subject to change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062D13C-0938-8170-74CC-4EBBC8545863}"/>
              </a:ext>
            </a:extLst>
          </p:cNvPr>
          <p:cNvGrpSpPr/>
          <p:nvPr/>
        </p:nvGrpSpPr>
        <p:grpSpPr>
          <a:xfrm>
            <a:off x="1365779" y="146939"/>
            <a:ext cx="3267757" cy="1984153"/>
            <a:chOff x="4191556" y="1544099"/>
            <a:chExt cx="4339613" cy="285407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56A7260-0A3A-512F-BD79-E2D66B733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556" y="1544099"/>
              <a:ext cx="4311898" cy="253678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C57DABD-0F25-26C9-8F88-DDDD605C7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7926" y="4038024"/>
              <a:ext cx="3203243" cy="3601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4896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0A86B7-849B-787F-ACC8-DB0E28671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DC26372-0F30-3F5B-CA3D-75503982056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879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246C4C-ADC2-DB37-A262-2A5D50356E14}"/>
              </a:ext>
            </a:extLst>
          </p:cNvPr>
          <p:cNvSpPr txBox="1"/>
          <p:nvPr/>
        </p:nvSpPr>
        <p:spPr>
          <a:xfrm>
            <a:off x="5546274" y="2184243"/>
            <a:ext cx="19415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-300" normalizeH="0" baseline="0" noProof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SHOW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DD67354-13EC-84D8-AF96-9661C845892A}"/>
              </a:ext>
            </a:extLst>
          </p:cNvPr>
          <p:cNvSpPr txBox="1"/>
          <p:nvPr/>
        </p:nvSpPr>
        <p:spPr>
          <a:xfrm>
            <a:off x="4694847" y="3141231"/>
            <a:ext cx="5751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4300">
                  <a:solidFill>
                    <a:srgbClr val="F8BA44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ACTIONS SPEAK LOUDER </a:t>
            </a:r>
          </a:p>
        </p:txBody>
      </p:sp>
      <p:pic>
        <p:nvPicPr>
          <p:cNvPr id="1052" name="Picture 28" descr="Mandala design art, Mandala art therapy, Design pattern art">
            <a:extLst>
              <a:ext uri="{FF2B5EF4-FFF2-40B4-BE49-F238E27FC236}">
                <a16:creationId xmlns:a16="http://schemas.microsoft.com/office/drawing/2014/main" id="{C5541955-F665-D7DD-DC9E-6D4E4FE238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00253" y="112737"/>
            <a:ext cx="29917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0438865-D71E-0490-971B-B6A949D5FC47}"/>
              </a:ext>
            </a:extLst>
          </p:cNvPr>
          <p:cNvSpPr txBox="1"/>
          <p:nvPr/>
        </p:nvSpPr>
        <p:spPr>
          <a:xfrm>
            <a:off x="5510865" y="2642432"/>
            <a:ext cx="613648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-30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HIGHLIGHTS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2F91D8-41BD-7C1A-6921-082417518891}"/>
              </a:ext>
            </a:extLst>
          </p:cNvPr>
          <p:cNvSpPr txBox="1"/>
          <p:nvPr/>
        </p:nvSpPr>
        <p:spPr>
          <a:xfrm>
            <a:off x="5510865" y="3568516"/>
            <a:ext cx="46282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The ICONIC REVOLUTION TOUR: The Sonu Nigam Tour 2026 is more than a concert — it’s a high-energy, tech-powered musical spectacle featuring dancers, immersive visuals, and stunning effects like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1212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pyros, lasers, CO2 blasts, Xylo bands, fire shots, drones, sky projections &amp; zipline fireworks.</a:t>
            </a:r>
          </a:p>
        </p:txBody>
      </p:sp>
      <p:pic>
        <p:nvPicPr>
          <p:cNvPr id="5" name="Picture 4" descr="A person's face made of musical notes&#10;&#10;Description automatically generated">
            <a:extLst>
              <a:ext uri="{FF2B5EF4-FFF2-40B4-BE49-F238E27FC236}">
                <a16:creationId xmlns:a16="http://schemas.microsoft.com/office/drawing/2014/main" id="{F0B72186-C403-CE23-C1D8-6326A4DDFB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5245" y="423495"/>
            <a:ext cx="4522322" cy="65472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0A3548-80F6-BA80-7215-2499BC658528}"/>
              </a:ext>
            </a:extLst>
          </p:cNvPr>
          <p:cNvSpPr txBox="1"/>
          <p:nvPr/>
        </p:nvSpPr>
        <p:spPr>
          <a:xfrm>
            <a:off x="8881162" y="6374867"/>
            <a:ext cx="3232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#RevolutionTourWithSonu</a:t>
            </a:r>
          </a:p>
        </p:txBody>
      </p:sp>
      <p:pic>
        <p:nvPicPr>
          <p:cNvPr id="10" name="Picture 2" descr="Stamp Border Stock Illustrations – 244,082 Stamp Border Stock  Illustrations, Vectors &amp; Clipart - Dreamstime">
            <a:extLst>
              <a:ext uri="{FF2B5EF4-FFF2-40B4-BE49-F238E27FC236}">
                <a16:creationId xmlns:a16="http://schemas.microsoft.com/office/drawing/2014/main" id="{F924F50C-7A41-9553-251C-73EBF61168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17045">
            <a:off x="287983" y="165304"/>
            <a:ext cx="4881437" cy="6531909"/>
          </a:xfrm>
          <a:prstGeom prst="frame">
            <a:avLst>
              <a:gd name="adj1" fmla="val 6825"/>
            </a:avLst>
          </a:prstGeom>
          <a:noFill/>
          <a:effectLst>
            <a:outerShdw blurRad="435967" dist="38100" dir="2700000" sx="101000" sy="101000" algn="tl" rotWithShape="0">
              <a:prstClr val="black">
                <a:alpha val="74981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31A0F30-BD92-7FCA-9805-988FC805CEB5}"/>
              </a:ext>
            </a:extLst>
          </p:cNvPr>
          <p:cNvSpPr txBox="1"/>
          <p:nvPr/>
        </p:nvSpPr>
        <p:spPr>
          <a:xfrm rot="16200000">
            <a:off x="-568813" y="5889895"/>
            <a:ext cx="15174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TOUR POSTER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95E59A-E226-3CDD-7279-DAAD6676502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17327">
            <a:off x="438731" y="219473"/>
            <a:ext cx="4581069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5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1D8905-96F4-284F-05D5-C338A9005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3A04BC-8F23-04CA-5D79-EFDEC27656C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6367EE-B7F2-5BD2-1546-06A0B81356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14" y="1282"/>
            <a:ext cx="1219199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36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400F45-C012-DFE3-364A-17BC14B4F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BD4853-57A8-0D3C-58D4-726D6DA1D3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3961C1-4B54-7F31-E497-8481898FA838}"/>
              </a:ext>
            </a:extLst>
          </p:cNvPr>
          <p:cNvSpPr txBox="1"/>
          <p:nvPr/>
        </p:nvSpPr>
        <p:spPr>
          <a:xfrm>
            <a:off x="215171" y="106736"/>
            <a:ext cx="185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pc="-15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latin typeface="Futura Md BT Medium" panose="020B0602020204020303" pitchFamily="34" charset="0"/>
              </a:rPr>
              <a:t>THE LOUNGE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1C3D7D-A651-6300-EE1E-736B880766B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-1"/>
            <a:ext cx="12191988" cy="68567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2B5BC99-8B58-81C8-B07C-F7C850BA0F95}"/>
              </a:ext>
            </a:extLst>
          </p:cNvPr>
          <p:cNvSpPr/>
          <p:nvPr/>
        </p:nvSpPr>
        <p:spPr>
          <a:xfrm>
            <a:off x="116113" y="101600"/>
            <a:ext cx="2183311" cy="45507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128116-9624-3175-EFF7-56BA6D66D8D1}"/>
              </a:ext>
            </a:extLst>
          </p:cNvPr>
          <p:cNvSpPr txBox="1"/>
          <p:nvPr/>
        </p:nvSpPr>
        <p:spPr>
          <a:xfrm>
            <a:off x="113844" y="101600"/>
            <a:ext cx="2073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FUTURA MD BT MEDIUM" panose="020B0602020204020303" pitchFamily="34" charset="0"/>
                <a:ea typeface="Futura-Black" panose="02020500000000000000" pitchFamily="18" charset="77"/>
                <a:cs typeface="Futura-Black" panose="02020500000000000000" pitchFamily="18" charset="77"/>
              </a:rPr>
              <a:t>The LOUNGE</a:t>
            </a:r>
          </a:p>
        </p:txBody>
      </p:sp>
    </p:spTree>
    <p:extLst>
      <p:ext uri="{BB962C8B-B14F-4D97-AF65-F5344CB8AC3E}">
        <p14:creationId xmlns:p14="http://schemas.microsoft.com/office/powerpoint/2010/main" val="1403176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DFCFDB-EE66-CF4B-F17F-DF46FFCF2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2E9FA8B-845B-6615-5D03-3D79206173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87980"/>
          </a:xfrm>
          <a:prstGeom prst="rect">
            <a:avLst/>
          </a:prstGeom>
        </p:spPr>
      </p:pic>
      <p:pic>
        <p:nvPicPr>
          <p:cNvPr id="1052" name="Picture 28" descr="Mandala design art, Mandala art therapy, Design pattern art">
            <a:extLst>
              <a:ext uri="{FF2B5EF4-FFF2-40B4-BE49-F238E27FC236}">
                <a16:creationId xmlns:a16="http://schemas.microsoft.com/office/drawing/2014/main" id="{004A26E3-D295-DD01-C407-E416F3256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00253" y="112737"/>
            <a:ext cx="29917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Shape&#10;&#10;Description automatically generated with low confidence">
            <a:extLst>
              <a:ext uri="{FF2B5EF4-FFF2-40B4-BE49-F238E27FC236}">
                <a16:creationId xmlns:a16="http://schemas.microsoft.com/office/drawing/2014/main" id="{C8D5B9B0-0763-34B4-D061-C833D76823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327"/>
          <a:stretch/>
        </p:blipFill>
        <p:spPr>
          <a:xfrm flipH="1">
            <a:off x="8785794" y="1031979"/>
            <a:ext cx="3406206" cy="4514845"/>
          </a:xfrm>
          <a:prstGeom prst="rect">
            <a:avLst/>
          </a:prstGeom>
        </p:spPr>
      </p:pic>
      <p:pic>
        <p:nvPicPr>
          <p:cNvPr id="5" name="Picture 4" descr="A person's face made of musical notes&#10;&#10;Description automatically generated">
            <a:extLst>
              <a:ext uri="{FF2B5EF4-FFF2-40B4-BE49-F238E27FC236}">
                <a16:creationId xmlns:a16="http://schemas.microsoft.com/office/drawing/2014/main" id="{D1A7FA43-E630-1F8F-D089-08AAD1A5246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5245" y="423495"/>
            <a:ext cx="4522322" cy="6547242"/>
          </a:xfrm>
          <a:prstGeom prst="rect">
            <a:avLst/>
          </a:prstGeom>
        </p:spPr>
      </p:pic>
      <p:sp>
        <p:nvSpPr>
          <p:cNvPr id="13" name="Rectangle: Rounded Corners 6">
            <a:extLst>
              <a:ext uri="{FF2B5EF4-FFF2-40B4-BE49-F238E27FC236}">
                <a16:creationId xmlns:a16="http://schemas.microsoft.com/office/drawing/2014/main" id="{6C5DB7DA-91B9-6523-B8A9-596AC9E9998D}"/>
              </a:ext>
            </a:extLst>
          </p:cNvPr>
          <p:cNvSpPr/>
          <p:nvPr/>
        </p:nvSpPr>
        <p:spPr>
          <a:xfrm>
            <a:off x="5524089" y="362769"/>
            <a:ext cx="2420802" cy="1141511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841DDA-39FD-FBC1-0046-057BEAC678DB}"/>
              </a:ext>
            </a:extLst>
          </p:cNvPr>
          <p:cNvSpPr txBox="1"/>
          <p:nvPr/>
        </p:nvSpPr>
        <p:spPr>
          <a:xfrm>
            <a:off x="5564639" y="448165"/>
            <a:ext cx="461254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-150" normalizeH="0" baseline="0" noProof="0" dirty="0">
                <a:ln w="1905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PRESENTING</a:t>
            </a:r>
          </a:p>
          <a:p>
            <a:pPr marL="0" marR="0" lvl="0" indent="0" algn="l" defTabSz="914400" rtl="0" eaLnBrk="1" fontAlgn="auto" latinLnBrk="0" hangingPunct="1">
              <a:lnSpc>
                <a:spcPts val="26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-150" normalizeH="0" baseline="0" noProof="0" dirty="0">
                <a:ln w="1905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SPONSOR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542163-1F2C-EB62-A8B2-D947DD12806E}"/>
              </a:ext>
            </a:extLst>
          </p:cNvPr>
          <p:cNvSpPr txBox="1"/>
          <p:nvPr/>
        </p:nvSpPr>
        <p:spPr>
          <a:xfrm>
            <a:off x="5597203" y="1046685"/>
            <a:ext cx="2150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₹ 5 Cr.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04C29C-C9B5-90A2-22E4-8AA7E64396C3}"/>
              </a:ext>
            </a:extLst>
          </p:cNvPr>
          <p:cNvSpPr txBox="1"/>
          <p:nvPr/>
        </p:nvSpPr>
        <p:spPr>
          <a:xfrm>
            <a:off x="6219787" y="1504280"/>
            <a:ext cx="46125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 w="1905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PRESENTS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B6B354-C17D-6099-E16D-5AF1C694CC9A}"/>
              </a:ext>
            </a:extLst>
          </p:cNvPr>
          <p:cNvSpPr txBox="1"/>
          <p:nvPr/>
        </p:nvSpPr>
        <p:spPr>
          <a:xfrm>
            <a:off x="6184318" y="3494959"/>
            <a:ext cx="46125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 w="1905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POWERED BY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: Rounded Corners 6">
            <a:extLst>
              <a:ext uri="{FF2B5EF4-FFF2-40B4-BE49-F238E27FC236}">
                <a16:creationId xmlns:a16="http://schemas.microsoft.com/office/drawing/2014/main" id="{A7EAEEAE-E953-70E6-5500-A72C2A57E4D7}"/>
              </a:ext>
            </a:extLst>
          </p:cNvPr>
          <p:cNvSpPr/>
          <p:nvPr/>
        </p:nvSpPr>
        <p:spPr>
          <a:xfrm>
            <a:off x="4750869" y="3742436"/>
            <a:ext cx="1911795" cy="853304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1A1CA4-DD36-A312-1552-BC554E992626}"/>
              </a:ext>
            </a:extLst>
          </p:cNvPr>
          <p:cNvSpPr txBox="1"/>
          <p:nvPr/>
        </p:nvSpPr>
        <p:spPr>
          <a:xfrm>
            <a:off x="4875787" y="3821049"/>
            <a:ext cx="1768840" cy="505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POWERED BY</a:t>
            </a:r>
          </a:p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SPONSOR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FA8E3D-FAA5-C0E7-23A2-04DBD5BFC9A4}"/>
              </a:ext>
            </a:extLst>
          </p:cNvPr>
          <p:cNvSpPr txBox="1"/>
          <p:nvPr/>
        </p:nvSpPr>
        <p:spPr>
          <a:xfrm>
            <a:off x="5760207" y="5145692"/>
            <a:ext cx="46125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 w="1905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IN ASSOCIATION WITH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: Rounded Corners 6">
            <a:extLst>
              <a:ext uri="{FF2B5EF4-FFF2-40B4-BE49-F238E27FC236}">
                <a16:creationId xmlns:a16="http://schemas.microsoft.com/office/drawing/2014/main" id="{F077F024-15D6-1415-D136-79794437828A}"/>
              </a:ext>
            </a:extLst>
          </p:cNvPr>
          <p:cNvSpPr/>
          <p:nvPr/>
        </p:nvSpPr>
        <p:spPr>
          <a:xfrm>
            <a:off x="5782173" y="5475629"/>
            <a:ext cx="1428425" cy="76423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: Rounded Corners 6">
            <a:extLst>
              <a:ext uri="{FF2B5EF4-FFF2-40B4-BE49-F238E27FC236}">
                <a16:creationId xmlns:a16="http://schemas.microsoft.com/office/drawing/2014/main" id="{37132098-06D9-F784-93AA-179BE1E24363}"/>
              </a:ext>
            </a:extLst>
          </p:cNvPr>
          <p:cNvSpPr/>
          <p:nvPr/>
        </p:nvSpPr>
        <p:spPr>
          <a:xfrm>
            <a:off x="4255560" y="5475629"/>
            <a:ext cx="1428425" cy="76423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F9628C-6465-76AF-49DE-9E70F68FDE07}"/>
              </a:ext>
            </a:extLst>
          </p:cNvPr>
          <p:cNvSpPr txBox="1"/>
          <p:nvPr/>
        </p:nvSpPr>
        <p:spPr>
          <a:xfrm>
            <a:off x="4387769" y="5859260"/>
            <a:ext cx="1639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₹ 1 Cr.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711365-2DF9-6472-AC7C-6E231F998F8B}"/>
              </a:ext>
            </a:extLst>
          </p:cNvPr>
          <p:cNvSpPr txBox="1"/>
          <p:nvPr/>
        </p:nvSpPr>
        <p:spPr>
          <a:xfrm>
            <a:off x="4344713" y="5565438"/>
            <a:ext cx="1768840" cy="432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ASSOCIATE</a:t>
            </a:r>
          </a:p>
          <a:p>
            <a:pPr marL="0" marR="0" lvl="0" indent="0" algn="l" defTabSz="914400" rtl="0" eaLnBrk="1" fontAlgn="auto" latinLnBrk="0" hangingPunct="1">
              <a:lnSpc>
                <a:spcPts val="1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SPONSOR</a:t>
            </a: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F6A2D6-76A9-61F1-CF40-E716CD69234C}"/>
              </a:ext>
            </a:extLst>
          </p:cNvPr>
          <p:cNvSpPr txBox="1"/>
          <p:nvPr/>
        </p:nvSpPr>
        <p:spPr>
          <a:xfrm>
            <a:off x="5761492" y="5565438"/>
            <a:ext cx="1768840" cy="432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ASSOCIATE</a:t>
            </a:r>
          </a:p>
          <a:p>
            <a:pPr marL="0" marR="0" lvl="0" indent="0" algn="l" defTabSz="914400" rtl="0" eaLnBrk="1" fontAlgn="auto" latinLnBrk="0" hangingPunct="1">
              <a:lnSpc>
                <a:spcPts val="1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SPONSOR</a:t>
            </a: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F4C5AE-24F7-8EA4-D557-AC489B049DFA}"/>
              </a:ext>
            </a:extLst>
          </p:cNvPr>
          <p:cNvSpPr txBox="1"/>
          <p:nvPr/>
        </p:nvSpPr>
        <p:spPr>
          <a:xfrm>
            <a:off x="5829915" y="5859260"/>
            <a:ext cx="1110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₹ 1 Cr.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2" name="Rectangle: Rounded Corners 6">
            <a:extLst>
              <a:ext uri="{FF2B5EF4-FFF2-40B4-BE49-F238E27FC236}">
                <a16:creationId xmlns:a16="http://schemas.microsoft.com/office/drawing/2014/main" id="{C336F338-95B9-DF64-E582-70CB4CB991C4}"/>
              </a:ext>
            </a:extLst>
          </p:cNvPr>
          <p:cNvSpPr/>
          <p:nvPr/>
        </p:nvSpPr>
        <p:spPr>
          <a:xfrm>
            <a:off x="6745734" y="3740092"/>
            <a:ext cx="1911795" cy="853304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518E31-3102-C83C-2DAB-9C8CFF127511}"/>
              </a:ext>
            </a:extLst>
          </p:cNvPr>
          <p:cNvSpPr txBox="1"/>
          <p:nvPr/>
        </p:nvSpPr>
        <p:spPr>
          <a:xfrm>
            <a:off x="6870652" y="3818705"/>
            <a:ext cx="1768840" cy="505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POWERED BY</a:t>
            </a:r>
          </a:p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SPONSOR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13D401-983D-9367-DA81-F2E28FC59979}"/>
              </a:ext>
            </a:extLst>
          </p:cNvPr>
          <p:cNvSpPr txBox="1"/>
          <p:nvPr/>
        </p:nvSpPr>
        <p:spPr>
          <a:xfrm>
            <a:off x="6879760" y="4233748"/>
            <a:ext cx="1639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₹ 2.5 Cr.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48" name="Rectangle: Rounded Corners 6">
            <a:extLst>
              <a:ext uri="{FF2B5EF4-FFF2-40B4-BE49-F238E27FC236}">
                <a16:creationId xmlns:a16="http://schemas.microsoft.com/office/drawing/2014/main" id="{CC09BA77-5072-316E-4D48-A4BA53888222}"/>
              </a:ext>
            </a:extLst>
          </p:cNvPr>
          <p:cNvSpPr/>
          <p:nvPr/>
        </p:nvSpPr>
        <p:spPr>
          <a:xfrm>
            <a:off x="8831479" y="5472797"/>
            <a:ext cx="1428425" cy="76423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: Rounded Corners 6">
            <a:extLst>
              <a:ext uri="{FF2B5EF4-FFF2-40B4-BE49-F238E27FC236}">
                <a16:creationId xmlns:a16="http://schemas.microsoft.com/office/drawing/2014/main" id="{9B31342E-2990-4C2E-549C-296438F784EA}"/>
              </a:ext>
            </a:extLst>
          </p:cNvPr>
          <p:cNvSpPr/>
          <p:nvPr/>
        </p:nvSpPr>
        <p:spPr>
          <a:xfrm>
            <a:off x="7304866" y="5472797"/>
            <a:ext cx="1428425" cy="76423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C9078BC-D2E6-437B-20A2-AF14BC813045}"/>
              </a:ext>
            </a:extLst>
          </p:cNvPr>
          <p:cNvSpPr txBox="1"/>
          <p:nvPr/>
        </p:nvSpPr>
        <p:spPr>
          <a:xfrm>
            <a:off x="7437075" y="5859260"/>
            <a:ext cx="1639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₹ 1 Cr.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FFAA5C-B900-D918-EF5A-53FBC796FE08}"/>
              </a:ext>
            </a:extLst>
          </p:cNvPr>
          <p:cNvSpPr txBox="1"/>
          <p:nvPr/>
        </p:nvSpPr>
        <p:spPr>
          <a:xfrm>
            <a:off x="7394019" y="5562606"/>
            <a:ext cx="1768840" cy="432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ASSOCIATE</a:t>
            </a:r>
          </a:p>
          <a:p>
            <a:pPr marL="0" marR="0" lvl="0" indent="0" algn="l" defTabSz="914400" rtl="0" eaLnBrk="1" fontAlgn="auto" latinLnBrk="0" hangingPunct="1">
              <a:lnSpc>
                <a:spcPts val="1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SPONSOR</a:t>
            </a: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DCFC688-E0F0-B88E-255F-8DD9D64128DB}"/>
              </a:ext>
            </a:extLst>
          </p:cNvPr>
          <p:cNvSpPr txBox="1"/>
          <p:nvPr/>
        </p:nvSpPr>
        <p:spPr>
          <a:xfrm>
            <a:off x="8810798" y="5562606"/>
            <a:ext cx="1768840" cy="432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ASSOCIATE</a:t>
            </a:r>
          </a:p>
          <a:p>
            <a:pPr marL="0" marR="0" lvl="0" indent="0" algn="l" defTabSz="914400" rtl="0" eaLnBrk="1" fontAlgn="auto" latinLnBrk="0" hangingPunct="1">
              <a:lnSpc>
                <a:spcPts val="12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SPONSOR</a:t>
            </a: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8B2BEBE-3D21-4FBB-499B-644F0E82DC25}"/>
              </a:ext>
            </a:extLst>
          </p:cNvPr>
          <p:cNvSpPr txBox="1"/>
          <p:nvPr/>
        </p:nvSpPr>
        <p:spPr>
          <a:xfrm>
            <a:off x="8879220" y="5859260"/>
            <a:ext cx="1639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₹ 1 Cr.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EBB1FC-5AC5-86E9-4F57-DD379E846ECD}"/>
              </a:ext>
            </a:extLst>
          </p:cNvPr>
          <p:cNvSpPr txBox="1"/>
          <p:nvPr/>
        </p:nvSpPr>
        <p:spPr>
          <a:xfrm>
            <a:off x="8881162" y="6374867"/>
            <a:ext cx="3232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#RevolutionTourWithSonu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F13DC2-8E85-7949-F564-CB7B0F63C53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622" y="1238072"/>
            <a:ext cx="3408405" cy="2248947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6ACACC83-F25A-EEF3-1B5D-B5FA26D9F5A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74950"/>
            <a:ext cx="5823842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549471-4570-7DF0-0F31-6EDD45E4585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99948" y="5138652"/>
            <a:ext cx="3985651" cy="18904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19B3E1-9442-4D2C-5C6F-BEE44F8C15A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27264" y="5169367"/>
            <a:ext cx="3985651" cy="18904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8B4BA6-36E7-1AA1-34BF-7D856DFBB87B}"/>
              </a:ext>
            </a:extLst>
          </p:cNvPr>
          <p:cNvSpPr txBox="1"/>
          <p:nvPr/>
        </p:nvSpPr>
        <p:spPr>
          <a:xfrm>
            <a:off x="4912105" y="4233748"/>
            <a:ext cx="1639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utura Md BT Medium" panose="020B0602020204020303"/>
                <a:ea typeface="+mn-ea"/>
                <a:cs typeface="+mn-cs"/>
              </a:rPr>
              <a:t>₹ 2.5 Cr.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Futura Md BT Medium" panose="020B06020202040203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465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0E326-DCD9-9BBC-E960-1CE345B32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4CA742A-CD3A-4F86-8ED6-368A0F66E446}"/>
              </a:ext>
            </a:extLst>
          </p:cNvPr>
          <p:cNvSpPr txBox="1"/>
          <p:nvPr/>
        </p:nvSpPr>
        <p:spPr>
          <a:xfrm>
            <a:off x="2935224" y="222375"/>
            <a:ext cx="64847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ptos" panose="020B0004020202020204"/>
              </a:rPr>
              <a:t>Usage Rights and Logo Presence</a:t>
            </a:r>
            <a:endParaRPr lang="en-IN" sz="3200" b="1" dirty="0">
              <a:latin typeface="Aptos" panose="020B0004020202020204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D039FA8-04CB-4566-8A57-C5FED8CABD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505433"/>
              </p:ext>
            </p:extLst>
          </p:nvPr>
        </p:nvGraphicFramePr>
        <p:xfrm>
          <a:off x="251791" y="916198"/>
          <a:ext cx="11688418" cy="574044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811440">
                  <a:extLst>
                    <a:ext uri="{9D8B030D-6E8A-4147-A177-3AD203B41FA5}">
                      <a16:colId xmlns:a16="http://schemas.microsoft.com/office/drawing/2014/main" val="120808541"/>
                    </a:ext>
                  </a:extLst>
                </a:gridCol>
                <a:gridCol w="4065038">
                  <a:extLst>
                    <a:ext uri="{9D8B030D-6E8A-4147-A177-3AD203B41FA5}">
                      <a16:colId xmlns:a16="http://schemas.microsoft.com/office/drawing/2014/main" val="3662682073"/>
                    </a:ext>
                  </a:extLst>
                </a:gridCol>
                <a:gridCol w="3811940">
                  <a:extLst>
                    <a:ext uri="{9D8B030D-6E8A-4147-A177-3AD203B41FA5}">
                      <a16:colId xmlns:a16="http://schemas.microsoft.com/office/drawing/2014/main" val="616829528"/>
                    </a:ext>
                  </a:extLst>
                </a:gridCol>
              </a:tblGrid>
              <a:tr h="39968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Deliverables</a:t>
                      </a:r>
                      <a:endParaRPr lang="en-IN" sz="16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Presenting  Sponsor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Remarks</a:t>
                      </a:r>
                      <a:endParaRPr lang="en-IN" sz="16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extLst>
                  <a:ext uri="{0D108BD9-81ED-4DB2-BD59-A6C34878D82A}">
                    <a16:rowId xmlns:a16="http://schemas.microsoft.com/office/drawing/2014/main" val="1101816916"/>
                  </a:ext>
                </a:extLst>
              </a:tr>
              <a:tr h="23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Naming rights of the tour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Yes; XYZ presents Sonu Nigam Tour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extLst>
                  <a:ext uri="{0D108BD9-81ED-4DB2-BD59-A6C34878D82A}">
                    <a16:rowId xmlns:a16="http://schemas.microsoft.com/office/drawing/2014/main" val="966906041"/>
                  </a:ext>
                </a:extLst>
              </a:tr>
              <a:tr h="2311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ptos" panose="020B0004020202020204" pitchFamily="34" charset="0"/>
                        </a:rPr>
                        <a:t>Part of the integrated unit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Yes; as Presenting sponsor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extLst>
                  <a:ext uri="{0D108BD9-81ED-4DB2-BD59-A6C34878D82A}">
                    <a16:rowId xmlns:a16="http://schemas.microsoft.com/office/drawing/2014/main" val="4141632642"/>
                  </a:ext>
                </a:extLst>
              </a:tr>
              <a:tr h="34826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Category exclusivity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Category to be mutually decided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extLst>
                  <a:ext uri="{0D108BD9-81ED-4DB2-BD59-A6C34878D82A}">
                    <a16:rowId xmlns:a16="http://schemas.microsoft.com/office/drawing/2014/main" val="1358083863"/>
                  </a:ext>
                </a:extLst>
              </a:tr>
              <a:tr h="11349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Rights to use the event Key visual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Key visual to be provided by ITW, to be used by the brand as per guidelines provided by the artist and ITW</a:t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/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Creative to be approved by ITW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extLst>
                  <a:ext uri="{0D108BD9-81ED-4DB2-BD59-A6C34878D82A}">
                    <a16:rowId xmlns:a16="http://schemas.microsoft.com/office/drawing/2014/main" val="2945966027"/>
                  </a:ext>
                </a:extLst>
              </a:tr>
              <a:tr h="45712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Brand AV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To be played on screen prior to artist taking over the stage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extLst>
                  <a:ext uri="{0D108BD9-81ED-4DB2-BD59-A6C34878D82A}">
                    <a16:rowId xmlns:a16="http://schemas.microsoft.com/office/drawing/2014/main" val="631194018"/>
                  </a:ext>
                </a:extLst>
              </a:tr>
              <a:tr h="9090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Brand logo on LED wings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To be played on screen prior to artist taking over the stage</a:t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/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As per sponsor hierarchy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extLst>
                  <a:ext uri="{0D108BD9-81ED-4DB2-BD59-A6C34878D82A}">
                    <a16:rowId xmlns:a16="http://schemas.microsoft.com/office/drawing/2014/main" val="2374589948"/>
                  </a:ext>
                </a:extLst>
              </a:tr>
              <a:tr h="113498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Exclusive branding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Number of boards as per sponsor hierarchy </a:t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/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Production to be done by the sponsor at additional cost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extLst>
                  <a:ext uri="{0D108BD9-81ED-4DB2-BD59-A6C34878D82A}">
                    <a16:rowId xmlns:a16="http://schemas.microsoft.com/office/drawing/2014/main" val="3277711140"/>
                  </a:ext>
                </a:extLst>
              </a:tr>
              <a:tr h="2311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Venue signage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Placement as per sponsor hierarchy 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extLst>
                  <a:ext uri="{0D108BD9-81ED-4DB2-BD59-A6C34878D82A}">
                    <a16:rowId xmlns:a16="http://schemas.microsoft.com/office/drawing/2014/main" val="1287941263"/>
                  </a:ext>
                </a:extLst>
              </a:tr>
              <a:tr h="23117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Venue announcements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extLst>
                  <a:ext uri="{0D108BD9-81ED-4DB2-BD59-A6C34878D82A}">
                    <a16:rowId xmlns:a16="http://schemas.microsoft.com/office/drawing/2014/main" val="1056767486"/>
                  </a:ext>
                </a:extLst>
              </a:tr>
              <a:tr h="231179">
                <a:tc>
                  <a:txBody>
                    <a:bodyPr/>
                    <a:lstStyle/>
                    <a:p>
                      <a:pPr algn="ctr" fontAlgn="ctr"/>
                      <a:endParaRPr lang="en-US" sz="1400" u="none" strike="noStrike" dirty="0">
                        <a:effectLst/>
                        <a:latin typeface="Aptos" panose="020B0004020202020204" pitchFamily="34" charset="0"/>
                      </a:endParaRPr>
                    </a:p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Logo carriage across all event led promotion</a:t>
                      </a: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Placement as per sponsor hierarchy 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37" marR="4937" marT="4937" marB="0" anchor="ctr"/>
                </a:tc>
                <a:extLst>
                  <a:ext uri="{0D108BD9-81ED-4DB2-BD59-A6C34878D82A}">
                    <a16:rowId xmlns:a16="http://schemas.microsoft.com/office/drawing/2014/main" val="4210265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677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2BAA38-75E6-B073-B882-F81B979FD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D7101FD3-18E4-4138-A41B-06D5205FA3B0}"/>
              </a:ext>
            </a:extLst>
          </p:cNvPr>
          <p:cNvSpPr txBox="1"/>
          <p:nvPr/>
        </p:nvSpPr>
        <p:spPr>
          <a:xfrm>
            <a:off x="3879399" y="247598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ptos" panose="020B0004020202020204"/>
              </a:rPr>
              <a:t>Social Media and Tickets</a:t>
            </a:r>
            <a:endParaRPr lang="en-IN" sz="3200" b="1" dirty="0">
              <a:latin typeface="Aptos" panose="020B0004020202020204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D1340CD-B650-4D2E-A8E9-287D2E97C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515787"/>
              </p:ext>
            </p:extLst>
          </p:nvPr>
        </p:nvGraphicFramePr>
        <p:xfrm>
          <a:off x="490329" y="995446"/>
          <a:ext cx="11211341" cy="545075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251058">
                  <a:extLst>
                    <a:ext uri="{9D8B030D-6E8A-4147-A177-3AD203B41FA5}">
                      <a16:colId xmlns:a16="http://schemas.microsoft.com/office/drawing/2014/main" val="3496365125"/>
                    </a:ext>
                  </a:extLst>
                </a:gridCol>
                <a:gridCol w="3303931">
                  <a:extLst>
                    <a:ext uri="{9D8B030D-6E8A-4147-A177-3AD203B41FA5}">
                      <a16:colId xmlns:a16="http://schemas.microsoft.com/office/drawing/2014/main" val="1738522956"/>
                    </a:ext>
                  </a:extLst>
                </a:gridCol>
                <a:gridCol w="3656352">
                  <a:extLst>
                    <a:ext uri="{9D8B030D-6E8A-4147-A177-3AD203B41FA5}">
                      <a16:colId xmlns:a16="http://schemas.microsoft.com/office/drawing/2014/main" val="2482786327"/>
                    </a:ext>
                  </a:extLst>
                </a:gridCol>
              </a:tblGrid>
              <a:tr h="5279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Deliverables</a:t>
                      </a:r>
                      <a:endParaRPr lang="en-IN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Presenting Sponsor</a:t>
                      </a:r>
                      <a:endParaRPr lang="en-IN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Remarks</a:t>
                      </a:r>
                      <a:endParaRPr lang="en-IN" sz="16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26090931"/>
                  </a:ext>
                </a:extLst>
              </a:tr>
              <a:tr h="26473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  <a:latin typeface="Aptos" panose="020B0004020202020204" pitchFamily="34" charset="0"/>
                        </a:rPr>
                        <a:t>Welcome post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ptos" panose="020B0004020202020204" pitchFamily="34" charset="0"/>
                        </a:rPr>
                        <a:t>To be made by ITW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43729627"/>
                  </a:ext>
                </a:extLst>
              </a:tr>
              <a:tr h="180722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>
                          <a:effectLst/>
                          <a:latin typeface="Aptos" panose="020B0004020202020204" pitchFamily="34" charset="0"/>
                        </a:rPr>
                        <a:t>Social media integration (collab posts)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 - 2 nos. per show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Content to be mutually decided and in the context of the event</a:t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/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Artist social media access will NOT be provided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89682929"/>
                  </a:ext>
                </a:extLst>
              </a:tr>
              <a:tr h="103598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Post event bespoke video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  <a:latin typeface="Aptos" panose="020B0004020202020204" pitchFamily="34" charset="0"/>
                        </a:rPr>
                        <a:t>Yes - 1 nos.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To be made by ITW</a:t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/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Video posting to come out of above collab post count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90323881"/>
                  </a:ext>
                </a:extLst>
              </a:tr>
              <a:tr h="26473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Tickets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r>
                        <a:rPr lang="en-US" sz="1400" u="none" strike="noStrike">
                          <a:effectLst/>
                          <a:latin typeface="Aptos" panose="020B0004020202020204" pitchFamily="34" charset="0"/>
                        </a:rPr>
                        <a:t>; 10% </a:t>
                      </a: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of the deal value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68825303"/>
                  </a:ext>
                </a:extLst>
              </a:tr>
              <a:tr h="155014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Contest rights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Contest mechanism to be mutually agreed upon by ITW and the brand</a:t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/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Any tickets for contest gratification purposes to come from brand's complimentary ticket allocation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57852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577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48C688-782F-7C27-896A-DE49DCEBF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B9206047-511A-8EC7-172C-4DCE86196D56}"/>
              </a:ext>
            </a:extLst>
          </p:cNvPr>
          <p:cNvSpPr txBox="1"/>
          <p:nvPr/>
        </p:nvSpPr>
        <p:spPr>
          <a:xfrm>
            <a:off x="3063169" y="3151741"/>
            <a:ext cx="5751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n w="114300">
                  <a:solidFill>
                    <a:srgbClr val="F8BA44"/>
                  </a:solidFill>
                </a:ln>
                <a:latin typeface="FUTURA MD BT MEDIUM" panose="020B0602020204020303" pitchFamily="34" charset="0"/>
              </a:rPr>
              <a:t>ACTIONS SPEAK LOUDER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EABBE3-8B2C-4F42-A36C-E93EEBA25F3A}"/>
              </a:ext>
            </a:extLst>
          </p:cNvPr>
          <p:cNvSpPr txBox="1"/>
          <p:nvPr/>
        </p:nvSpPr>
        <p:spPr>
          <a:xfrm>
            <a:off x="3462357" y="67162"/>
            <a:ext cx="61168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Aptos" panose="020B0004020202020204"/>
              </a:rPr>
              <a:t>Exclusive Experiences</a:t>
            </a:r>
            <a:endParaRPr lang="en-IN" sz="3600" b="1" dirty="0">
              <a:latin typeface="Aptos" panose="020B0004020202020204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186AF93-0EA4-42B9-B15F-58BADC0CC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288203"/>
              </p:ext>
            </p:extLst>
          </p:nvPr>
        </p:nvGraphicFramePr>
        <p:xfrm>
          <a:off x="441434" y="796570"/>
          <a:ext cx="11309195" cy="31944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186740">
                  <a:extLst>
                    <a:ext uri="{9D8B030D-6E8A-4147-A177-3AD203B41FA5}">
                      <a16:colId xmlns:a16="http://schemas.microsoft.com/office/drawing/2014/main" val="571317525"/>
                    </a:ext>
                  </a:extLst>
                </a:gridCol>
                <a:gridCol w="2054553">
                  <a:extLst>
                    <a:ext uri="{9D8B030D-6E8A-4147-A177-3AD203B41FA5}">
                      <a16:colId xmlns:a16="http://schemas.microsoft.com/office/drawing/2014/main" val="1733641970"/>
                    </a:ext>
                  </a:extLst>
                </a:gridCol>
                <a:gridCol w="5067902">
                  <a:extLst>
                    <a:ext uri="{9D8B030D-6E8A-4147-A177-3AD203B41FA5}">
                      <a16:colId xmlns:a16="http://schemas.microsoft.com/office/drawing/2014/main" val="310697652"/>
                    </a:ext>
                  </a:extLst>
                </a:gridCol>
              </a:tblGrid>
              <a:tr h="55534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Deliverables</a:t>
                      </a:r>
                      <a:endParaRPr lang="en-IN" sz="16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Presenting Sponsor</a:t>
                      </a:r>
                      <a:endParaRPr lang="en-IN" sz="16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Remarks</a:t>
                      </a:r>
                      <a:endParaRPr lang="en-IN" sz="16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extLst>
                  <a:ext uri="{0D108BD9-81ED-4DB2-BD59-A6C34878D82A}">
                    <a16:rowId xmlns:a16="http://schemas.microsoft.com/office/drawing/2014/main" val="955587220"/>
                  </a:ext>
                </a:extLst>
              </a:tr>
              <a:tr h="279922">
                <a:tc gridSpan="2">
                  <a:txBody>
                    <a:bodyPr/>
                    <a:lstStyle/>
                    <a:p>
                      <a:pPr algn="ctr" fontAlgn="ctr"/>
                      <a:endParaRPr lang="en-IN" sz="16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extLst>
                  <a:ext uri="{0D108BD9-81ED-4DB2-BD59-A6C34878D82A}">
                    <a16:rowId xmlns:a16="http://schemas.microsoft.com/office/drawing/2014/main" val="1832815247"/>
                  </a:ext>
                </a:extLst>
              </a:tr>
              <a:tr h="400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Exclusive ticket pre-sale/flash sale window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Mechanics to be mutually decided in conjunction with the ticketing partner</a:t>
                      </a:r>
                    </a:p>
                  </a:txBody>
                  <a:tcPr marL="3988" marR="3988" marT="3988" marB="0" anchor="ctr"/>
                </a:tc>
                <a:extLst>
                  <a:ext uri="{0D108BD9-81ED-4DB2-BD59-A6C34878D82A}">
                    <a16:rowId xmlns:a16="http://schemas.microsoft.com/office/drawing/2014/main" val="2412011373"/>
                  </a:ext>
                </a:extLst>
              </a:tr>
              <a:tr h="72747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Brand engagement zone at the venue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Size and placement to be confirmed basis final layout</a:t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All production, manpower and costs related to running the kiosk to be borne by the brand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extLst>
                  <a:ext uri="{0D108BD9-81ED-4DB2-BD59-A6C34878D82A}">
                    <a16:rowId xmlns:a16="http://schemas.microsoft.com/office/drawing/2014/main" val="953517886"/>
                  </a:ext>
                </a:extLst>
              </a:tr>
              <a:tr h="9861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Lounge naming rights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Lounge production to be undertaken by ITW</a:t>
                      </a:r>
                      <a:b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</a:br>
                      <a:endParaRPr lang="en-US" sz="1400" u="none" strike="noStrike" dirty="0">
                        <a:effectLst/>
                        <a:latin typeface="Aptos" panose="020B0004020202020204" pitchFamily="34" charset="0"/>
                      </a:endParaRPr>
                    </a:p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Any bespoke experiences/engagement to be undertaken at brand's cost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extLst>
                  <a:ext uri="{0D108BD9-81ED-4DB2-BD59-A6C34878D82A}">
                    <a16:rowId xmlns:a16="http://schemas.microsoft.com/office/drawing/2014/main" val="2961992648"/>
                  </a:ext>
                </a:extLst>
              </a:tr>
              <a:tr h="24549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Artist meet and greet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Yes; 2 opportunities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ptos" panose="020B0004020202020204" pitchFamily="34" charset="0"/>
                        </a:rPr>
                        <a:t>Not more than 5 people per brand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988" marR="3988" marT="3988" marB="0" anchor="ctr"/>
                </a:tc>
                <a:extLst>
                  <a:ext uri="{0D108BD9-81ED-4DB2-BD59-A6C34878D82A}">
                    <a16:rowId xmlns:a16="http://schemas.microsoft.com/office/drawing/2014/main" val="3510733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396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19EC14-2A93-A89D-2EDB-FB9745E0B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1F15822-F613-551B-AEEA-8714DE75CD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87980"/>
          </a:xfrm>
          <a:prstGeom prst="rect">
            <a:avLst/>
          </a:prstGeom>
        </p:spPr>
      </p:pic>
      <p:pic>
        <p:nvPicPr>
          <p:cNvPr id="17" name="Picture 16" descr="A person's face made of musical notes&#10;&#10;Description automatically generated">
            <a:extLst>
              <a:ext uri="{FF2B5EF4-FFF2-40B4-BE49-F238E27FC236}">
                <a16:creationId xmlns:a16="http://schemas.microsoft.com/office/drawing/2014/main" id="{F986931C-C435-7583-4CEA-4787DD302AA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5245" y="423495"/>
            <a:ext cx="4522322" cy="6547242"/>
          </a:xfrm>
          <a:prstGeom prst="rect">
            <a:avLst/>
          </a:prstGeom>
        </p:spPr>
      </p:pic>
      <p:pic>
        <p:nvPicPr>
          <p:cNvPr id="18" name="Picture 28" descr="Mandala design art, Mandala art therapy, Design pattern art">
            <a:extLst>
              <a:ext uri="{FF2B5EF4-FFF2-40B4-BE49-F238E27FC236}">
                <a16:creationId xmlns:a16="http://schemas.microsoft.com/office/drawing/2014/main" id="{00D830E8-35C5-B373-27CE-C212B787B7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00253" y="112737"/>
            <a:ext cx="29917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Shape&#10;&#10;Description automatically generated with low confidence">
            <a:extLst>
              <a:ext uri="{FF2B5EF4-FFF2-40B4-BE49-F238E27FC236}">
                <a16:creationId xmlns:a16="http://schemas.microsoft.com/office/drawing/2014/main" id="{BAAD71CF-A6F3-CF09-D34C-1FBAA1D3CF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327"/>
          <a:stretch/>
        </p:blipFill>
        <p:spPr>
          <a:xfrm flipH="1">
            <a:off x="8785794" y="1031979"/>
            <a:ext cx="3406206" cy="451484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F22380E-D5FE-49B4-F338-3436018914B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33503" y="-82757"/>
            <a:ext cx="5823842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166B5A7-64A5-A398-F140-540E0B6B643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99948" y="5138652"/>
            <a:ext cx="3985651" cy="18904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E5AEF98-A259-B4FA-F5A4-3FE91763665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27264" y="5169367"/>
            <a:ext cx="3985651" cy="189040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DB05D7D-DAAE-49E1-B16C-B2D88C399E41}"/>
              </a:ext>
            </a:extLst>
          </p:cNvPr>
          <p:cNvSpPr txBox="1"/>
          <p:nvPr/>
        </p:nvSpPr>
        <p:spPr>
          <a:xfrm>
            <a:off x="3817997" y="351596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ON AIR Deliverables*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4 week Build up to the concert date 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71114" y="1859033"/>
            <a:ext cx="6096000" cy="11537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IN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 </a:t>
            </a: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Promos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  <a:defRPr/>
            </a:pPr>
            <a:r>
              <a: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RJ Mentions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07506" y="3803378"/>
            <a:ext cx="5641839" cy="2120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31/10/26 – Pune (RedFM)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 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05/12/26 – Indore (RedFM)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09/01/27 – Bhopal (RedFM)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30/01/27 – Lucknow (RedFM)</a:t>
            </a:r>
            <a:r>
              <a: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20/02/27 – Jodhpur (RedFM) </a:t>
            </a: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13/03/27 – </a:t>
            </a:r>
            <a:r>
              <a:rPr kumimoji="0" lang="en-IN" sz="1800" b="1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Navi</a:t>
            </a:r>
            <a:r>
              <a:rPr kumimoji="0" lang="en-IN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Mumbai (RedFM)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024217" y="6221496"/>
            <a:ext cx="6096000" cy="2766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en-IN" sz="1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air </a:t>
            </a:r>
            <a:r>
              <a:rPr kumimoji="0" lang="en-I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tag Brand Name + Closing tag 7 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 </a:t>
            </a:r>
            <a:r>
              <a:rPr kumimoji="0" lang="en-IN" sz="12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ONLY in above REDFM Markets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895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19EC14-2A93-A89D-2EDB-FB9745E0B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F15822-F613-551B-AEEA-8714DE75CD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966" y="-346371"/>
            <a:ext cx="12192000" cy="6887980"/>
          </a:xfrm>
          <a:prstGeom prst="rect">
            <a:avLst/>
          </a:prstGeom>
        </p:spPr>
      </p:pic>
      <p:pic>
        <p:nvPicPr>
          <p:cNvPr id="6" name="Picture 5" descr="A person's face made of musical notes&#10;&#10;Description automatically generated">
            <a:extLst>
              <a:ext uri="{FF2B5EF4-FFF2-40B4-BE49-F238E27FC236}">
                <a16:creationId xmlns:a16="http://schemas.microsoft.com/office/drawing/2014/main" id="{F986931C-C435-7583-4CEA-4787DD302AA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5245" y="423495"/>
            <a:ext cx="4522322" cy="6547242"/>
          </a:xfrm>
          <a:prstGeom prst="rect">
            <a:avLst/>
          </a:prstGeom>
        </p:spPr>
      </p:pic>
      <p:pic>
        <p:nvPicPr>
          <p:cNvPr id="7" name="Picture 28" descr="Mandala design art, Mandala art therapy, Design pattern art">
            <a:extLst>
              <a:ext uri="{FF2B5EF4-FFF2-40B4-BE49-F238E27FC236}">
                <a16:creationId xmlns:a16="http://schemas.microsoft.com/office/drawing/2014/main" id="{00D830E8-35C5-B373-27CE-C212B787B7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00253" y="112737"/>
            <a:ext cx="29917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hape&#10;&#10;Description automatically generated with low confidence">
            <a:extLst>
              <a:ext uri="{FF2B5EF4-FFF2-40B4-BE49-F238E27FC236}">
                <a16:creationId xmlns:a16="http://schemas.microsoft.com/office/drawing/2014/main" id="{BAAD71CF-A6F3-CF09-D34C-1FBAA1D3CF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327"/>
          <a:stretch/>
        </p:blipFill>
        <p:spPr>
          <a:xfrm flipH="1">
            <a:off x="8785794" y="1031979"/>
            <a:ext cx="3406206" cy="45148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22380E-D5FE-49B4-F338-3436018914B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33503" y="-82757"/>
            <a:ext cx="5823842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66B5A7-64A5-A398-F140-540E0B6B643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99948" y="5138652"/>
            <a:ext cx="3985651" cy="18904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5AEF98-A259-B4FA-F5A4-3FE91763665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27264" y="5169367"/>
            <a:ext cx="3985651" cy="18904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B05D7D-DAAE-49E1-B16C-B2D88C399E41}"/>
              </a:ext>
            </a:extLst>
          </p:cNvPr>
          <p:cNvSpPr txBox="1"/>
          <p:nvPr/>
        </p:nvSpPr>
        <p:spPr>
          <a:xfrm>
            <a:off x="3902814" y="1007502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National Digital Deliverables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05D7D-DAAE-49E1-B16C-B2D88C399E41}"/>
              </a:ext>
            </a:extLst>
          </p:cNvPr>
          <p:cNvSpPr txBox="1"/>
          <p:nvPr/>
        </p:nvSpPr>
        <p:spPr>
          <a:xfrm>
            <a:off x="4083655" y="1814103"/>
            <a:ext cx="45798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4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Weeks of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Digital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Promotion Across Red FM’s NATIONAL Social Handles</a:t>
            </a:r>
            <a:endParaRPr kumimoji="0" lang="en-I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B05D7D-DAAE-49E1-B16C-B2D88C399E41}"/>
              </a:ext>
            </a:extLst>
          </p:cNvPr>
          <p:cNvSpPr txBox="1"/>
          <p:nvPr/>
        </p:nvSpPr>
        <p:spPr>
          <a:xfrm>
            <a:off x="4169607" y="2597174"/>
            <a:ext cx="595061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1 Tour Announcement Reel.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3 Reels Promoting The Hit Music of The Artist.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1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Artist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Shoutout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Reel.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4 RJ Reels Promoting The Tour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.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3 Reels Showcasing The Tour Travelling Across Cities.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B05D7D-DAAE-49E1-B16C-B2D88C399E41}"/>
              </a:ext>
            </a:extLst>
          </p:cNvPr>
          <p:cNvSpPr txBox="1"/>
          <p:nvPr/>
        </p:nvSpPr>
        <p:spPr>
          <a:xfrm>
            <a:off x="4109342" y="4578701"/>
            <a:ext cx="51164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PLEASE NOTE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*Presence In ILU (Integrated Logo Unit) For National Title, Presenting &amp; Powered By Partners Only.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*Caption Tagging On Posts For National Title, Presenting &amp; Powered By Partners Only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067751" y="4497554"/>
            <a:ext cx="4928536" cy="104926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778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19EC14-2A93-A89D-2EDB-FB9745E0B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F15822-F613-551B-AEEA-8714DE75CD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966" y="-346371"/>
            <a:ext cx="12192000" cy="6887980"/>
          </a:xfrm>
          <a:prstGeom prst="rect">
            <a:avLst/>
          </a:prstGeom>
        </p:spPr>
      </p:pic>
      <p:pic>
        <p:nvPicPr>
          <p:cNvPr id="6" name="Picture 5" descr="A person's face made of musical notes&#10;&#10;Description automatically generated">
            <a:extLst>
              <a:ext uri="{FF2B5EF4-FFF2-40B4-BE49-F238E27FC236}">
                <a16:creationId xmlns:a16="http://schemas.microsoft.com/office/drawing/2014/main" id="{F986931C-C435-7583-4CEA-4787DD302AA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5245" y="423495"/>
            <a:ext cx="4522322" cy="6547242"/>
          </a:xfrm>
          <a:prstGeom prst="rect">
            <a:avLst/>
          </a:prstGeom>
        </p:spPr>
      </p:pic>
      <p:pic>
        <p:nvPicPr>
          <p:cNvPr id="7" name="Picture 28" descr="Mandala design art, Mandala art therapy, Design pattern art">
            <a:extLst>
              <a:ext uri="{FF2B5EF4-FFF2-40B4-BE49-F238E27FC236}">
                <a16:creationId xmlns:a16="http://schemas.microsoft.com/office/drawing/2014/main" id="{00D830E8-35C5-B373-27CE-C212B787B7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00253" y="112737"/>
            <a:ext cx="29917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hape&#10;&#10;Description automatically generated with low confidence">
            <a:extLst>
              <a:ext uri="{FF2B5EF4-FFF2-40B4-BE49-F238E27FC236}">
                <a16:creationId xmlns:a16="http://schemas.microsoft.com/office/drawing/2014/main" id="{BAAD71CF-A6F3-CF09-D34C-1FBAA1D3CF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327"/>
          <a:stretch/>
        </p:blipFill>
        <p:spPr>
          <a:xfrm flipH="1">
            <a:off x="9682439" y="1011101"/>
            <a:ext cx="3406206" cy="45148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22380E-D5FE-49B4-F338-3436018914B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33503" y="-82757"/>
            <a:ext cx="5823842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66B5A7-64A5-A398-F140-540E0B6B643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99948" y="5138652"/>
            <a:ext cx="3985651" cy="18904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5AEF98-A259-B4FA-F5A4-3FE91763665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27264" y="5169367"/>
            <a:ext cx="3985651" cy="18904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B05D7D-DAAE-49E1-B16C-B2D88C399E41}"/>
              </a:ext>
            </a:extLst>
          </p:cNvPr>
          <p:cNvSpPr txBox="1"/>
          <p:nvPr/>
        </p:nvSpPr>
        <p:spPr>
          <a:xfrm>
            <a:off x="3780200" y="608878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Regional Digital Deliverables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05D7D-DAAE-49E1-B16C-B2D88C399E41}"/>
              </a:ext>
            </a:extLst>
          </p:cNvPr>
          <p:cNvSpPr txBox="1"/>
          <p:nvPr/>
        </p:nvSpPr>
        <p:spPr>
          <a:xfrm>
            <a:off x="3780200" y="1338352"/>
            <a:ext cx="52160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2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Weeks of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Digital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Promotion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Per City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(</a:t>
            </a:r>
            <a:r>
              <a:rPr kumimoji="0" lang="en-I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*Only RED FM Markets)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On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Red FM’s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Regional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Social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Media Handles </a:t>
            </a:r>
            <a:r>
              <a:rPr kumimoji="0" lang="en-IN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+ </a:t>
            </a: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Amplification On RJ Social Handles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B05D7D-DAAE-49E1-B16C-B2D88C399E41}"/>
              </a:ext>
            </a:extLst>
          </p:cNvPr>
          <p:cNvSpPr txBox="1"/>
          <p:nvPr/>
        </p:nvSpPr>
        <p:spPr>
          <a:xfrm>
            <a:off x="4191043" y="2039158"/>
            <a:ext cx="31348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PRE-PROMOTION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1 </a:t>
            </a: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Announcement </a:t>
            </a:r>
            <a:r>
              <a:rPr kumimoji="0" lang="en-I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Post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1 Video Promo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2 </a:t>
            </a: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Reels Promoting The Artist’s Music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1 Artist </a:t>
            </a:r>
            <a:r>
              <a:rPr kumimoji="0" lang="en-I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Shoutout</a:t>
            </a: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 Reel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2 RJ Reels Promoting The Event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3 Countdown Reels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Social Media Cover Change For 1 Week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B05D7D-DAAE-49E1-B16C-B2D88C399E41}"/>
              </a:ext>
            </a:extLst>
          </p:cNvPr>
          <p:cNvSpPr txBox="1"/>
          <p:nvPr/>
        </p:nvSpPr>
        <p:spPr>
          <a:xfrm>
            <a:off x="4315718" y="5529278"/>
            <a:ext cx="628375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PLEASE NOTE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en-IN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Post To Be Shared As An IG Story By 1 RJ Per Market Tagging Their Local Sponsors.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*Presence In ILU (Integrated Logo Unit) For National Title, Presenting &amp; Powered By Partners Only.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*Caption Tagging On Posts For National Title, Presenting &amp; Powered By Partners Only.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*All Partner Logos To Feature Collectively On Social Media Covers Only.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236302" y="5448798"/>
            <a:ext cx="5803991" cy="109281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B05D7D-DAAE-49E1-B16C-B2D88C399E41}"/>
              </a:ext>
            </a:extLst>
          </p:cNvPr>
          <p:cNvSpPr txBox="1"/>
          <p:nvPr/>
        </p:nvSpPr>
        <p:spPr>
          <a:xfrm>
            <a:off x="4216614" y="4194748"/>
            <a:ext cx="29446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EVENT DAY PROMOTION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2 </a:t>
            </a: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Photo Carousels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2 Artist Performance Reels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5-10 IG Stories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734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19EC14-2A93-A89D-2EDB-FB9745E0B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4DB05D7D-DAAE-49E1-B16C-B2D88C399E41}"/>
              </a:ext>
            </a:extLst>
          </p:cNvPr>
          <p:cNvSpPr txBox="1"/>
          <p:nvPr/>
        </p:nvSpPr>
        <p:spPr>
          <a:xfrm>
            <a:off x="3817997" y="35159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Marketing Deliverables 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79600" y="1582341"/>
            <a:ext cx="726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en-IN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838200" y="1185545"/>
          <a:ext cx="10494577" cy="5109971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4788018">
                  <a:extLst>
                    <a:ext uri="{9D8B030D-6E8A-4147-A177-3AD203B41FA5}">
                      <a16:colId xmlns:a16="http://schemas.microsoft.com/office/drawing/2014/main" val="3310237390"/>
                    </a:ext>
                  </a:extLst>
                </a:gridCol>
                <a:gridCol w="2424876">
                  <a:extLst>
                    <a:ext uri="{9D8B030D-6E8A-4147-A177-3AD203B41FA5}">
                      <a16:colId xmlns:a16="http://schemas.microsoft.com/office/drawing/2014/main" val="384460178"/>
                    </a:ext>
                  </a:extLst>
                </a:gridCol>
                <a:gridCol w="3281683">
                  <a:extLst>
                    <a:ext uri="{9D8B030D-6E8A-4147-A177-3AD203B41FA5}">
                      <a16:colId xmlns:a16="http://schemas.microsoft.com/office/drawing/2014/main" val="1352231350"/>
                    </a:ext>
                  </a:extLst>
                </a:gridCol>
              </a:tblGrid>
              <a:tr h="53298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</a:rPr>
                        <a:t>Deliverables</a:t>
                      </a:r>
                      <a:endParaRPr lang="en-IN" sz="1600" b="1" i="0" u="none" strike="noStrike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</a:rPr>
                        <a:t>Cities</a:t>
                      </a:r>
                      <a:endParaRPr lang="en-IN" sz="1600" b="1" i="0" u="none" strike="noStrike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</a:rPr>
                        <a:t>Remarks</a:t>
                      </a:r>
                      <a:endParaRPr lang="en-IN" sz="1600" b="1" i="0" u="none" strike="noStrike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93442743"/>
                  </a:ext>
                </a:extLst>
              </a:tr>
              <a:tr h="23703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smtClean="0">
                          <a:effectLst/>
                          <a:latin typeface="Aptos" panose="020B0004020202020204" pitchFamily="34" charset="0"/>
                        </a:rPr>
                        <a:t>Cinema Branding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smtClean="0">
                          <a:effectLst/>
                          <a:latin typeface="Aptos" panose="020B0004020202020204" pitchFamily="34" charset="0"/>
                        </a:rPr>
                        <a:t>Bangalore, Chandigarh,</a:t>
                      </a:r>
                      <a:r>
                        <a:rPr lang="en-IN" sz="1400" u="none" strike="noStrike" baseline="0" smtClean="0">
                          <a:effectLst/>
                          <a:latin typeface="Aptos" panose="020B0004020202020204" pitchFamily="34" charset="0"/>
                        </a:rPr>
                        <a:t> Surat, Indore, Bhopal, Mumbai, Pune &amp; Nagpur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ptos" panose="020B0004020202020204" pitchFamily="34" charset="0"/>
                        </a:rPr>
                        <a:t>2 Weeks 20 seconds audio slide in cinemas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94733792"/>
                  </a:ext>
                </a:extLst>
              </a:tr>
              <a:tr h="1387958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u="none" strike="noStrike" dirty="0" smtClean="0">
                          <a:effectLst/>
                          <a:latin typeface="Aptos" panose="020B0004020202020204" pitchFamily="34" charset="0"/>
                        </a:rPr>
                        <a:t>Newspaper Ad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 err="1" smtClean="0">
                          <a:effectLst/>
                          <a:latin typeface="Aptos" panose="020B0004020202020204" pitchFamily="34" charset="0"/>
                        </a:rPr>
                        <a:t>Navi</a:t>
                      </a:r>
                      <a:r>
                        <a:rPr lang="en-IN" sz="1400" u="none" strike="noStrike" baseline="0" dirty="0" smtClean="0">
                          <a:effectLst/>
                          <a:latin typeface="Aptos" panose="020B0004020202020204" pitchFamily="34" charset="0"/>
                        </a:rPr>
                        <a:t> Mumbai, Pune, Jodhpur, </a:t>
                      </a:r>
                      <a:r>
                        <a:rPr lang="en-IN" sz="1400" u="none" strike="noStrike" dirty="0" smtClean="0">
                          <a:effectLst/>
                          <a:latin typeface="Aptos" panose="020B0004020202020204" pitchFamily="34" charset="0"/>
                        </a:rPr>
                        <a:t>Indore, Bhopal &amp; Lucknow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Print Ads in Each City (60 CC)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28545069"/>
                  </a:ext>
                </a:extLst>
              </a:tr>
              <a:tr h="40264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 smtClean="0">
                          <a:effectLst/>
                          <a:latin typeface="Aptos" panose="020B0004020202020204" pitchFamily="34" charset="0"/>
                        </a:rPr>
                        <a:t>Trade Mailers &amp; PR 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ptos" panose="020B0004020202020204" pitchFamily="34" charset="0"/>
                        </a:rPr>
                        <a:t>All Cities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 smtClean="0">
                          <a:effectLst/>
                          <a:latin typeface="Aptos" panose="020B0004020202020204" pitchFamily="34" charset="0"/>
                        </a:rPr>
                        <a:t>Interviews,</a:t>
                      </a:r>
                      <a:r>
                        <a:rPr lang="en-IN" sz="1400" u="none" strike="noStrike" baseline="0" dirty="0" smtClean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IN" sz="1400" u="none" strike="noStrike" dirty="0" smtClean="0">
                          <a:effectLst/>
                          <a:latin typeface="Aptos" panose="020B0004020202020204" pitchFamily="34" charset="0"/>
                        </a:rPr>
                        <a:t>Listicles, Articles,</a:t>
                      </a:r>
                      <a:r>
                        <a:rPr lang="en-IN" sz="1400" u="none" strike="noStrike" baseline="0" dirty="0" smtClean="0">
                          <a:effectLst/>
                          <a:latin typeface="Aptos" panose="020B0004020202020204" pitchFamily="34" charset="0"/>
                        </a:rPr>
                        <a:t> and Press Coverages </a:t>
                      </a:r>
                      <a:r>
                        <a:rPr lang="en-IN" sz="140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14518046"/>
                  </a:ext>
                </a:extLst>
              </a:tr>
              <a:tr h="138795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400" u="none" strike="noStrike" dirty="0" smtClean="0">
                          <a:effectLst/>
                          <a:latin typeface="Aptos" panose="020B0004020202020204" pitchFamily="34" charset="0"/>
                        </a:rPr>
                        <a:t>OOH &amp;</a:t>
                      </a:r>
                      <a:r>
                        <a:rPr lang="en-IN" sz="1400" u="none" strike="noStrike" baseline="0" dirty="0" smtClean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IN" sz="1400" u="none" strike="noStrike" dirty="0" smtClean="0">
                          <a:effectLst/>
                          <a:latin typeface="Aptos" panose="020B0004020202020204" pitchFamily="34" charset="0"/>
                        </a:rPr>
                        <a:t>DOOH  – Café’s &amp; Cinema</a:t>
                      </a:r>
                      <a:r>
                        <a:rPr lang="en-IN" sz="1400" u="none" strike="noStrike" baseline="0" dirty="0" smtClean="0">
                          <a:effectLst/>
                          <a:latin typeface="Aptos" panose="020B0004020202020204" pitchFamily="34" charset="0"/>
                        </a:rPr>
                        <a:t> Lobby Screens 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Café – 3 Cities : Bangalore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, Chandigarh &amp; Pune</a:t>
                      </a:r>
                    </a:p>
                    <a:p>
                      <a:pPr algn="ctr" fontAlgn="ctr"/>
                      <a:endParaRPr lang="en-US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u="none" strike="noStrike" dirty="0" smtClean="0">
                          <a:effectLst/>
                          <a:latin typeface="Aptos" panose="020B0004020202020204" pitchFamily="34" charset="0"/>
                        </a:rPr>
                        <a:t>Cinema</a:t>
                      </a:r>
                      <a:r>
                        <a:rPr lang="en-IN" sz="1400" u="none" strike="noStrike" baseline="0" dirty="0" smtClean="0">
                          <a:effectLst/>
                          <a:latin typeface="Aptos" panose="020B0004020202020204" pitchFamily="34" charset="0"/>
                        </a:rPr>
                        <a:t> Lobby Screens – Bangalore, Chandigarh, Indore, Lucknow, Mumbai &amp; Pune </a:t>
                      </a:r>
                      <a:endParaRPr lang="en-IN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algn="ctr" fontAlgn="ctr"/>
                      <a:endParaRPr lang="en-US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algn="ctr" fontAlgn="ctr"/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OOH - Jodhpur</a:t>
                      </a:r>
                      <a:b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endParaRPr lang="en-US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algn="ctr" fontAlgn="ctr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Aptos" panose="020B0004020202020204" pitchFamily="34" charset="0"/>
                        </a:rPr>
                        <a:t>10 Secs Spot across all Screens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81559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685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B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F7F278-D15A-0643-8C7C-28BCFDFBC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1F15822-F613-551B-AEEA-8714DE75CD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87980"/>
          </a:xfrm>
          <a:prstGeom prst="rect">
            <a:avLst/>
          </a:prstGeom>
        </p:spPr>
      </p:pic>
      <p:pic>
        <p:nvPicPr>
          <p:cNvPr id="6" name="Picture 5" descr="A person's face made of musical notes&#10;&#10;Description automatically generated">
            <a:extLst>
              <a:ext uri="{FF2B5EF4-FFF2-40B4-BE49-F238E27FC236}">
                <a16:creationId xmlns:a16="http://schemas.microsoft.com/office/drawing/2014/main" id="{F986931C-C435-7583-4CEA-4787DD302AA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5245" y="423495"/>
            <a:ext cx="4522322" cy="6547242"/>
          </a:xfrm>
          <a:prstGeom prst="rect">
            <a:avLst/>
          </a:prstGeom>
        </p:spPr>
      </p:pic>
      <p:pic>
        <p:nvPicPr>
          <p:cNvPr id="1052" name="Picture 28" descr="Mandala design art, Mandala art therapy, Design pattern art">
            <a:extLst>
              <a:ext uri="{FF2B5EF4-FFF2-40B4-BE49-F238E27FC236}">
                <a16:creationId xmlns:a16="http://schemas.microsoft.com/office/drawing/2014/main" id="{00D830E8-35C5-B373-27CE-C212B787B7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00253" y="112737"/>
            <a:ext cx="29917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Shape&#10;&#10;Description automatically generated with low confidence">
            <a:extLst>
              <a:ext uri="{FF2B5EF4-FFF2-40B4-BE49-F238E27FC236}">
                <a16:creationId xmlns:a16="http://schemas.microsoft.com/office/drawing/2014/main" id="{BAAD71CF-A6F3-CF09-D34C-1FBAA1D3CF8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327"/>
          <a:stretch/>
        </p:blipFill>
        <p:spPr>
          <a:xfrm flipH="1">
            <a:off x="8785794" y="1031979"/>
            <a:ext cx="3406206" cy="451484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1E39A88-0A95-0665-6035-4FDB23BD70B7}"/>
              </a:ext>
            </a:extLst>
          </p:cNvPr>
          <p:cNvSpPr txBox="1"/>
          <p:nvPr/>
        </p:nvSpPr>
        <p:spPr>
          <a:xfrm>
            <a:off x="4042526" y="4615090"/>
            <a:ext cx="183034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80" normalizeH="0" baseline="0" noProof="0" dirty="0">
                <a:ln w="1905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CONCEPTUALISED </a:t>
            </a:r>
          </a:p>
          <a:p>
            <a:pPr marL="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-80" normalizeH="0" baseline="0" noProof="0" dirty="0">
                <a:ln w="19050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Md BT Medium" panose="020B0602020204020303" pitchFamily="34" charset="0"/>
                <a:ea typeface="+mn-ea"/>
                <a:cs typeface="+mn-cs"/>
              </a:rPr>
              <a:t>&amp; PRODUCED BY</a:t>
            </a:r>
            <a:endParaRPr kumimoji="0" lang="en-US" sz="1400" b="0" i="0" u="none" strike="noStrike" kern="1200" cap="none" spc="-8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837E8BE-3372-6476-D9A5-C87081FFC9EE}"/>
              </a:ext>
            </a:extLst>
          </p:cNvPr>
          <p:cNvGrpSpPr/>
          <p:nvPr/>
        </p:nvGrpSpPr>
        <p:grpSpPr>
          <a:xfrm>
            <a:off x="4191556" y="1544099"/>
            <a:ext cx="4339613" cy="2854079"/>
            <a:chOff x="4191556" y="1544099"/>
            <a:chExt cx="4339613" cy="285407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9FECEC6-2F9A-0A1E-3352-520EEBEC7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556" y="1544099"/>
              <a:ext cx="4311898" cy="253678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E8638D2-57D3-49B2-15EB-DB53DF9D6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27926" y="4038024"/>
              <a:ext cx="3203243" cy="360154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F22380E-D5FE-49B4-F338-3436018914B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9980"/>
            <a:ext cx="5823842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66B5A7-64A5-A398-F140-540E0B6B643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99948" y="5138652"/>
            <a:ext cx="3985651" cy="18904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5AEF98-A259-B4FA-F5A4-3FE91763665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4517">
            <a:off x="327264" y="5169367"/>
            <a:ext cx="3985651" cy="189040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CFBD97F-B626-3891-E167-96218361A26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8955" y="4543502"/>
            <a:ext cx="2988000" cy="43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94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C10D44CA0A5840B5338CC1F299741C" ma:contentTypeVersion="4" ma:contentTypeDescription="Create a new document." ma:contentTypeScope="" ma:versionID="c90a18b0cc5cd898b1b327cd0db610e9">
  <xsd:schema xmlns:xsd="http://www.w3.org/2001/XMLSchema" xmlns:xs="http://www.w3.org/2001/XMLSchema" xmlns:p="http://schemas.microsoft.com/office/2006/metadata/properties" xmlns:ns3="84b8a80c-9363-4ce8-aa7f-b366ac7fa5b1" targetNamespace="http://schemas.microsoft.com/office/2006/metadata/properties" ma:root="true" ma:fieldsID="f296121047b06af462009a8cde9b807f" ns3:_="">
    <xsd:import namespace="84b8a80c-9363-4ce8-aa7f-b366ac7fa5b1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b8a80c-9363-4ce8-aa7f-b366ac7fa5b1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787971-AC8A-480C-AFF1-6B219E7906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EE297F-5D3A-478B-97C5-D971FE7C7258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84b8a80c-9363-4ce8-aa7f-b366ac7fa5b1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6F4EADC-E62F-4971-B96E-2A68C3C9AB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b8a80c-9363-4ce8-aa7f-b366ac7fa5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10611</TotalTime>
  <Words>1019</Words>
  <Application>Microsoft Office PowerPoint</Application>
  <PresentationFormat>Widescreen</PresentationFormat>
  <Paragraphs>221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AlineaInciseMedium</vt:lpstr>
      <vt:lpstr>Aptos</vt:lpstr>
      <vt:lpstr>Arial</vt:lpstr>
      <vt:lpstr>Calibri</vt:lpstr>
      <vt:lpstr>Calibri Light</vt:lpstr>
      <vt:lpstr>Futura Md BT Medium</vt:lpstr>
      <vt:lpstr>Futura Md BT Medium</vt:lpstr>
      <vt:lpstr>Futura-Black</vt:lpstr>
      <vt:lpstr>Helvetica Neue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Neel Banerjee</dc:creator>
  <cp:lastModifiedBy>Amit Dave</cp:lastModifiedBy>
  <cp:revision>70</cp:revision>
  <dcterms:created xsi:type="dcterms:W3CDTF">2022-07-28T06:52:28Z</dcterms:created>
  <dcterms:modified xsi:type="dcterms:W3CDTF">2026-07-15T11:07:32Z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0x01010081C10D44CA0A5840B5338CC1F299741C</vt:lpwstr>
  </property>
</Properties>
</file>